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7" r:id="rId3"/>
    <p:sldId id="258" r:id="rId4"/>
    <p:sldId id="288" r:id="rId5"/>
    <p:sldId id="269" r:id="rId6"/>
    <p:sldId id="287" r:id="rId7"/>
    <p:sldId id="262" r:id="rId8"/>
    <p:sldId id="261" r:id="rId9"/>
    <p:sldId id="289" r:id="rId10"/>
    <p:sldId id="290" r:id="rId11"/>
    <p:sldId id="271" r:id="rId12"/>
    <p:sldId id="279" r:id="rId13"/>
    <p:sldId id="272" r:id="rId14"/>
    <p:sldId id="278" r:id="rId15"/>
    <p:sldId id="277" r:id="rId16"/>
    <p:sldId id="291" r:id="rId17"/>
    <p:sldId id="276" r:id="rId18"/>
    <p:sldId id="275" r:id="rId19"/>
    <p:sldId id="274" r:id="rId20"/>
    <p:sldId id="273" r:id="rId21"/>
    <p:sldId id="286" r:id="rId22"/>
    <p:sldId id="285" r:id="rId23"/>
    <p:sldId id="284" r:id="rId24"/>
    <p:sldId id="267" r:id="rId25"/>
    <p:sldId id="268" r:id="rId26"/>
    <p:sldId id="259" r:id="rId27"/>
    <p:sldId id="26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75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80" d="100"/>
          <a:sy n="80" d="100"/>
        </p:scale>
        <p:origin x="782" y="58"/>
      </p:cViewPr>
      <p:guideLst>
        <p:guide orient="horz" pos="2160"/>
        <p:guide pos="7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5C06A0-AB2D-4922-857A-3555030C6A1E}"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63D1F8-A4BB-42B6-9FC4-191A28B0830E}" type="slidenum">
              <a:rPr lang="en-US" smtClean="0"/>
              <a:t>‹#›</a:t>
            </a:fld>
            <a:endParaRPr lang="en-US"/>
          </a:p>
        </p:txBody>
      </p:sp>
    </p:spTree>
    <p:extLst>
      <p:ext uri="{BB962C8B-B14F-4D97-AF65-F5344CB8AC3E}">
        <p14:creationId xmlns:p14="http://schemas.microsoft.com/office/powerpoint/2010/main" val="2747316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4867BA-F1BD-48E3-BFD5-B303E984AB2C}" type="slidenum">
              <a:rPr lang="en-US" smtClean="0"/>
              <a:t>4</a:t>
            </a:fld>
            <a:endParaRPr lang="en-US"/>
          </a:p>
        </p:txBody>
      </p:sp>
    </p:spTree>
    <p:extLst>
      <p:ext uri="{BB962C8B-B14F-4D97-AF65-F5344CB8AC3E}">
        <p14:creationId xmlns:p14="http://schemas.microsoft.com/office/powerpoint/2010/main" val="1605126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4867BA-F1BD-48E3-BFD5-B303E984AB2C}" type="slidenum">
              <a:rPr lang="en-US" smtClean="0"/>
              <a:t>6</a:t>
            </a:fld>
            <a:endParaRPr lang="en-US"/>
          </a:p>
        </p:txBody>
      </p:sp>
    </p:spTree>
    <p:extLst>
      <p:ext uri="{BB962C8B-B14F-4D97-AF65-F5344CB8AC3E}">
        <p14:creationId xmlns:p14="http://schemas.microsoft.com/office/powerpoint/2010/main" val="308376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4867BA-F1BD-48E3-BFD5-B303E984AB2C}" type="slidenum">
              <a:rPr lang="en-US" smtClean="0"/>
              <a:t>7</a:t>
            </a:fld>
            <a:endParaRPr lang="en-US"/>
          </a:p>
        </p:txBody>
      </p:sp>
    </p:spTree>
    <p:extLst>
      <p:ext uri="{BB962C8B-B14F-4D97-AF65-F5344CB8AC3E}">
        <p14:creationId xmlns:p14="http://schemas.microsoft.com/office/powerpoint/2010/main" val="296367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BE60A-1B4E-442A-BA88-AE00CF480D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9D6151-871D-4D11-B7D2-E8ABEF3726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95A1C5-53FE-4D14-B7C3-499285F1D8D4}"/>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5" name="Footer Placeholder 4">
            <a:extLst>
              <a:ext uri="{FF2B5EF4-FFF2-40B4-BE49-F238E27FC236}">
                <a16:creationId xmlns:a16="http://schemas.microsoft.com/office/drawing/2014/main" id="{C097CDC7-91F4-47B0-BCD2-2D3F509BC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0FD7BF-3686-45A6-87D1-9748C4C76EA0}"/>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3474338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06845-0725-4395-AB95-2B015E8CA2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0932C9-E5BF-4BFF-A5F7-ABA854EB39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E4DFD-6C8B-4F48-B9FC-2708D1C30242}"/>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5" name="Footer Placeholder 4">
            <a:extLst>
              <a:ext uri="{FF2B5EF4-FFF2-40B4-BE49-F238E27FC236}">
                <a16:creationId xmlns:a16="http://schemas.microsoft.com/office/drawing/2014/main" id="{8BBC2689-7DD4-4C38-A8F6-28F3EE793C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098327-50D5-4DEF-9E1D-51A6B2DB9532}"/>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3467887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2436-1AF2-415B-AA2F-CE450EE3ED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1FE265-D185-49EF-8FBF-0ED99A4A82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B49B3D-B4F3-4DBB-A813-96BE3F0C10CC}"/>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5" name="Footer Placeholder 4">
            <a:extLst>
              <a:ext uri="{FF2B5EF4-FFF2-40B4-BE49-F238E27FC236}">
                <a16:creationId xmlns:a16="http://schemas.microsoft.com/office/drawing/2014/main" id="{1CE0C46D-A2E0-4F35-A235-D116EF3DD6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4D9D1-ED0C-4D84-BA35-91C0950EF100}"/>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290411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4506-3A30-4C0C-8820-8D32633D07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DF702-B557-4651-B43A-464176C93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A05843-0244-4321-9EA1-1A9E049AC3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4F9908-B526-4675-942C-B05F30B23201}"/>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6" name="Footer Placeholder 5">
            <a:extLst>
              <a:ext uri="{FF2B5EF4-FFF2-40B4-BE49-F238E27FC236}">
                <a16:creationId xmlns:a16="http://schemas.microsoft.com/office/drawing/2014/main" id="{4EEDFF81-4190-482B-8D64-E4F94883EA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9B6976-76B9-4195-BEC8-8D453DAD2D05}"/>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51255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FAC70-F209-4101-B34D-EDC0F3A206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6E2CB1-758B-4DFA-AC0E-6C17070BE2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5D46AC-3619-48E7-B48C-B150AEB148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5E3C0B-8726-4390-AC36-331F3C83B7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5B14B7-9939-4743-98B6-8E7292D646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B89A0B-1E85-408D-B03D-68FC61C148C8}"/>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8" name="Footer Placeholder 7">
            <a:extLst>
              <a:ext uri="{FF2B5EF4-FFF2-40B4-BE49-F238E27FC236}">
                <a16:creationId xmlns:a16="http://schemas.microsoft.com/office/drawing/2014/main" id="{191B73D3-06A6-481C-8C45-763128DCB8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67FF53-F803-49AF-ADA2-EC257E04B132}"/>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1255371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0C43E-0CE1-4920-A5F3-A901CD0256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60897F-D9DD-4485-BBBE-772BA70000BB}"/>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4" name="Footer Placeholder 3">
            <a:extLst>
              <a:ext uri="{FF2B5EF4-FFF2-40B4-BE49-F238E27FC236}">
                <a16:creationId xmlns:a16="http://schemas.microsoft.com/office/drawing/2014/main" id="{74DD9948-B406-48F6-8452-B1E540C604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1B05EA-6D21-431C-AB6D-C955A3A6847C}"/>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236994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7F86B0-168D-4BB2-8212-E9459104A03D}"/>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3" name="Footer Placeholder 2">
            <a:extLst>
              <a:ext uri="{FF2B5EF4-FFF2-40B4-BE49-F238E27FC236}">
                <a16:creationId xmlns:a16="http://schemas.microsoft.com/office/drawing/2014/main" id="{8E2AD736-2154-49DB-8C5C-E11E8F7965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21CC82-4FE5-4DBA-AE8B-A8682DC551CE}"/>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33216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839CB-196F-4C34-9AFD-990B565E81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CB0273-28AA-4E21-99EF-F9F00045A4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C7E8BD-7175-4515-BF26-6658E54BF2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644651-8FE2-47FC-94C4-281BCD3817CF}"/>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6" name="Footer Placeholder 5">
            <a:extLst>
              <a:ext uri="{FF2B5EF4-FFF2-40B4-BE49-F238E27FC236}">
                <a16:creationId xmlns:a16="http://schemas.microsoft.com/office/drawing/2014/main" id="{A3048D1A-7BD5-4C8A-B1B6-5408869322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65826-7429-4DD9-B446-7A38CA79EB1B}"/>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3903422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21D6B-B910-4FC3-9510-A18FD66BAA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1658AB-F9BE-4628-9369-3DABC486F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EED47E-1ED7-4C67-A4A6-79465348F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70024D-9698-424A-A162-325A818C4725}"/>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6" name="Footer Placeholder 5">
            <a:extLst>
              <a:ext uri="{FF2B5EF4-FFF2-40B4-BE49-F238E27FC236}">
                <a16:creationId xmlns:a16="http://schemas.microsoft.com/office/drawing/2014/main" id="{1A3B62F2-F348-471D-9B94-A85F4B1A60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762233-7BD4-47A4-8BEC-EBB9E4FCA9DF}"/>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2459051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0F202-0925-418B-A009-F05C46A838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01A553-1933-414C-A569-66FA19BD88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EF3D4-7019-4C6C-B95D-E5EB64B9DE56}"/>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5" name="Footer Placeholder 4">
            <a:extLst>
              <a:ext uri="{FF2B5EF4-FFF2-40B4-BE49-F238E27FC236}">
                <a16:creationId xmlns:a16="http://schemas.microsoft.com/office/drawing/2014/main" id="{1AD31DCF-C5B3-4A22-AB85-3AF69492E7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85767-F3F2-420A-AA40-D30BA5190FAA}"/>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131256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1AD8-6DF3-4403-A77C-FE91C727AA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5A8BB4-ED2F-4B6B-8D8C-794E710FA5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CF0A95-8C12-4E71-AFFA-25B7A592FF34}"/>
              </a:ext>
            </a:extLst>
          </p:cNvPr>
          <p:cNvSpPr>
            <a:spLocks noGrp="1"/>
          </p:cNvSpPr>
          <p:nvPr>
            <p:ph type="dt" sz="half" idx="10"/>
          </p:nvPr>
        </p:nvSpPr>
        <p:spPr/>
        <p:txBody>
          <a:bodyPr/>
          <a:lstStyle/>
          <a:p>
            <a:fld id="{E0F16082-F1D8-4940-956D-D9AB79938C0C}" type="datetimeFigureOut">
              <a:rPr lang="en-US" smtClean="0"/>
              <a:t>9/21/2026</a:t>
            </a:fld>
            <a:endParaRPr lang="en-US"/>
          </a:p>
        </p:txBody>
      </p:sp>
      <p:sp>
        <p:nvSpPr>
          <p:cNvPr id="5" name="Footer Placeholder 4">
            <a:extLst>
              <a:ext uri="{FF2B5EF4-FFF2-40B4-BE49-F238E27FC236}">
                <a16:creationId xmlns:a16="http://schemas.microsoft.com/office/drawing/2014/main" id="{08C98860-4C51-488E-ADF8-C259A65F1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D9302F-2169-4CBB-9D6C-8593953AE56A}"/>
              </a:ext>
            </a:extLst>
          </p:cNvPr>
          <p:cNvSpPr>
            <a:spLocks noGrp="1"/>
          </p:cNvSpPr>
          <p:nvPr>
            <p:ph type="sldNum" sz="quarter" idx="12"/>
          </p:nvPr>
        </p:nvSpPr>
        <p:spPr/>
        <p:txBody>
          <a:bodyPr/>
          <a:lstStyle/>
          <a:p>
            <a:fld id="{2A3BB2BD-6EB5-44CA-9412-7CE32255BE13}" type="slidenum">
              <a:rPr lang="en-US" smtClean="0"/>
              <a:t>‹#›</a:t>
            </a:fld>
            <a:endParaRPr lang="en-US"/>
          </a:p>
        </p:txBody>
      </p:sp>
    </p:spTree>
    <p:extLst>
      <p:ext uri="{BB962C8B-B14F-4D97-AF65-F5344CB8AC3E}">
        <p14:creationId xmlns:p14="http://schemas.microsoft.com/office/powerpoint/2010/main" val="2426500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D0F19-2F5C-A632-9B53-A41D2E4A63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D4C0E3-DECA-A881-F371-95AE04A3D4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ADB9DD-CEC5-6ADE-6D39-461D325A62CC}"/>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5" name="Footer Placeholder 4">
            <a:extLst>
              <a:ext uri="{FF2B5EF4-FFF2-40B4-BE49-F238E27FC236}">
                <a16:creationId xmlns:a16="http://schemas.microsoft.com/office/drawing/2014/main" id="{FC22CA0A-A67B-6FF3-B829-0A2DDC17D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8651C1-5566-B2EC-75ED-BE12D12FBE48}"/>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2308904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669E3-4FC1-7C44-ADD8-5606636B67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776AA3-F1AD-A025-6110-987FC5F8CE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24E88B-F458-EE32-E5C4-1E09ADEF89A5}"/>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5" name="Footer Placeholder 4">
            <a:extLst>
              <a:ext uri="{FF2B5EF4-FFF2-40B4-BE49-F238E27FC236}">
                <a16:creationId xmlns:a16="http://schemas.microsoft.com/office/drawing/2014/main" id="{FB18D9A6-DA3A-F924-9753-B8B6DF94E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13242-1FE6-BA43-F417-369482937169}"/>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1911455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54BA3-AC7E-3AE2-DA4A-1BF7C851AB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00D284-0961-175E-BA25-A17C787956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B753EE-C62C-3BAC-354B-5BCEE52AF764}"/>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5" name="Footer Placeholder 4">
            <a:extLst>
              <a:ext uri="{FF2B5EF4-FFF2-40B4-BE49-F238E27FC236}">
                <a16:creationId xmlns:a16="http://schemas.microsoft.com/office/drawing/2014/main" id="{BF215A47-545E-57B2-8400-93B8D3437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4852A-DE8E-3248-52BE-DA5938C15641}"/>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690657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666E-F3E5-90D2-6FAF-66BC4B1597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C5E208-C481-82A1-6BFA-ABD77546E7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E75129-E081-6AA7-C674-2ECECDF726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F20E95-F906-5A6C-ECE4-FF144EA26586}"/>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6" name="Footer Placeholder 5">
            <a:extLst>
              <a:ext uri="{FF2B5EF4-FFF2-40B4-BE49-F238E27FC236}">
                <a16:creationId xmlns:a16="http://schemas.microsoft.com/office/drawing/2014/main" id="{8901AF54-37B6-6AC7-501A-228B0AA14E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2F592-00DA-2D37-9659-F4B9630628CB}"/>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1026765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DAD33-3E79-64C4-ADE3-0A5180D0FA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C269D9-F215-B983-1D16-36887643A0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749A6E-F73F-9418-2EF5-802D0881BF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45F65B-86FE-E8F6-949D-5D3F739259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6DD699-76E2-2DCB-AAAD-8DC685F10E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E59563-E5E1-20E6-D3AA-54C98B4C5643}"/>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8" name="Footer Placeholder 7">
            <a:extLst>
              <a:ext uri="{FF2B5EF4-FFF2-40B4-BE49-F238E27FC236}">
                <a16:creationId xmlns:a16="http://schemas.microsoft.com/office/drawing/2014/main" id="{18DCEEAB-416B-F400-DDFD-34CE0DA536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B30244-122D-3C5B-781A-BDF3A62D6B71}"/>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3213123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DCE78-598D-69BD-2B74-4B65354F6C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BF776B-18A4-79CA-79E1-B6991A8DBC77}"/>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4" name="Footer Placeholder 3">
            <a:extLst>
              <a:ext uri="{FF2B5EF4-FFF2-40B4-BE49-F238E27FC236}">
                <a16:creationId xmlns:a16="http://schemas.microsoft.com/office/drawing/2014/main" id="{DC4714F4-05FD-2A81-75D8-1E4FF91DBF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F5B384-D23D-6890-8D38-562642CA29D0}"/>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35432645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05550D-F113-AAF9-30CC-3B96EB131D9B}"/>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3" name="Footer Placeholder 2">
            <a:extLst>
              <a:ext uri="{FF2B5EF4-FFF2-40B4-BE49-F238E27FC236}">
                <a16:creationId xmlns:a16="http://schemas.microsoft.com/office/drawing/2014/main" id="{E5F2AFF5-0A48-3C74-9392-69BA4D1814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8CD5B5-E204-F2D3-0791-71B635AF9FBA}"/>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3611964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34701-0A93-A594-013B-32EFFE764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057E83-B2AA-2323-BB48-4D781476E8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873BBE-4D97-80AF-0E1C-931A1CDA5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5568F-48CF-2D5E-9917-5DF343E5D850}"/>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6" name="Footer Placeholder 5">
            <a:extLst>
              <a:ext uri="{FF2B5EF4-FFF2-40B4-BE49-F238E27FC236}">
                <a16:creationId xmlns:a16="http://schemas.microsoft.com/office/drawing/2014/main" id="{0784964A-DF52-F14B-CE07-BB61A4FB7E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DE699B-C755-E559-3140-FEAAE6396A77}"/>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1742234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EE89-374C-5351-E6C3-E092804C64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F3AD69-2FF4-3FB3-26BB-EE1F7ABF7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7F409C-0FED-153C-5487-1BEABAA55D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E92166-8BA7-F602-41D3-9B461C0D314C}"/>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6" name="Footer Placeholder 5">
            <a:extLst>
              <a:ext uri="{FF2B5EF4-FFF2-40B4-BE49-F238E27FC236}">
                <a16:creationId xmlns:a16="http://schemas.microsoft.com/office/drawing/2014/main" id="{3D4DEFCB-D918-6B73-9F99-543586DBD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E77733-7EE8-A023-C55A-7589A8F843AB}"/>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1412124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71127-F04C-E38D-9B5A-10BB8CE895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310E75-2FCB-923D-563F-4D3E44252C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54F47-6C53-6562-9E02-E300D85CE869}"/>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5" name="Footer Placeholder 4">
            <a:extLst>
              <a:ext uri="{FF2B5EF4-FFF2-40B4-BE49-F238E27FC236}">
                <a16:creationId xmlns:a16="http://schemas.microsoft.com/office/drawing/2014/main" id="{421ECB28-E19F-FB9A-595C-827F6E9A7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C96A0E-5D58-3633-7044-B32869047388}"/>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877352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724A16-BFA8-4198-7AC7-05F3C4FB2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9593F8-0A18-89F5-74BA-E0C345FF1D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90246D-B5C2-2A78-82CB-7DB2E727111D}"/>
              </a:ext>
            </a:extLst>
          </p:cNvPr>
          <p:cNvSpPr>
            <a:spLocks noGrp="1"/>
          </p:cNvSpPr>
          <p:nvPr>
            <p:ph type="dt" sz="half" idx="10"/>
          </p:nvPr>
        </p:nvSpPr>
        <p:spPr/>
        <p:txBody>
          <a:bodyPr/>
          <a:lstStyle/>
          <a:p>
            <a:fld id="{95616630-50F9-4453-BE98-CEF091870F33}" type="datetimeFigureOut">
              <a:rPr lang="en-US" smtClean="0"/>
              <a:t>9/21/2026</a:t>
            </a:fld>
            <a:endParaRPr lang="en-US"/>
          </a:p>
        </p:txBody>
      </p:sp>
      <p:sp>
        <p:nvSpPr>
          <p:cNvPr id="5" name="Footer Placeholder 4">
            <a:extLst>
              <a:ext uri="{FF2B5EF4-FFF2-40B4-BE49-F238E27FC236}">
                <a16:creationId xmlns:a16="http://schemas.microsoft.com/office/drawing/2014/main" id="{A15FC22D-68D6-A0AD-6A09-33D203CF2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AB9714-02A4-11BE-E3A2-F4885263F058}"/>
              </a:ext>
            </a:extLst>
          </p:cNvPr>
          <p:cNvSpPr>
            <a:spLocks noGrp="1"/>
          </p:cNvSpPr>
          <p:nvPr>
            <p:ph type="sldNum" sz="quarter" idx="12"/>
          </p:nvPr>
        </p:nvSpPr>
        <p:spPr/>
        <p:txBody>
          <a:bodyPr/>
          <a:lstStyle/>
          <a:p>
            <a:fld id="{F503A140-DCF4-4D70-A2A8-607CB006296B}" type="slidenum">
              <a:rPr lang="en-US" smtClean="0"/>
              <a:t>‹#›</a:t>
            </a:fld>
            <a:endParaRPr lang="en-US"/>
          </a:p>
        </p:txBody>
      </p:sp>
    </p:spTree>
    <p:extLst>
      <p:ext uri="{BB962C8B-B14F-4D97-AF65-F5344CB8AC3E}">
        <p14:creationId xmlns:p14="http://schemas.microsoft.com/office/powerpoint/2010/main" val="367400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5AA0F0-E36C-41C0-B8A8-1B4FA17778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A786FF-6CCE-461D-ADED-E9AE04D04C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BC53AC-E377-4935-A845-F488863146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F16082-F1D8-4940-956D-D9AB79938C0C}" type="datetimeFigureOut">
              <a:rPr lang="en-US" smtClean="0"/>
              <a:t>9/21/2026</a:t>
            </a:fld>
            <a:endParaRPr lang="en-US"/>
          </a:p>
        </p:txBody>
      </p:sp>
      <p:sp>
        <p:nvSpPr>
          <p:cNvPr id="5" name="Footer Placeholder 4">
            <a:extLst>
              <a:ext uri="{FF2B5EF4-FFF2-40B4-BE49-F238E27FC236}">
                <a16:creationId xmlns:a16="http://schemas.microsoft.com/office/drawing/2014/main" id="{BDCDF568-3783-49A2-91B0-E3C94DB9D5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276CC2-356C-4E19-ABF9-7DCA3620D9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3BB2BD-6EB5-44CA-9412-7CE32255BE13}" type="slidenum">
              <a:rPr lang="en-US" smtClean="0"/>
              <a:t>‹#›</a:t>
            </a:fld>
            <a:endParaRPr lang="en-US"/>
          </a:p>
        </p:txBody>
      </p:sp>
    </p:spTree>
    <p:extLst>
      <p:ext uri="{BB962C8B-B14F-4D97-AF65-F5344CB8AC3E}">
        <p14:creationId xmlns:p14="http://schemas.microsoft.com/office/powerpoint/2010/main" val="3774082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A0F015-D3DC-1260-CE0A-6E96933E9E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A91A5F-3D2D-EB29-1F0E-F80FD11CE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2D7040-159A-379A-815C-5AD964A0C3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616630-50F9-4453-BE98-CEF091870F33}" type="datetimeFigureOut">
              <a:rPr lang="en-US" smtClean="0"/>
              <a:t>9/21/2026</a:t>
            </a:fld>
            <a:endParaRPr lang="en-US"/>
          </a:p>
        </p:txBody>
      </p:sp>
      <p:sp>
        <p:nvSpPr>
          <p:cNvPr id="5" name="Footer Placeholder 4">
            <a:extLst>
              <a:ext uri="{FF2B5EF4-FFF2-40B4-BE49-F238E27FC236}">
                <a16:creationId xmlns:a16="http://schemas.microsoft.com/office/drawing/2014/main" id="{9891130A-7BCE-918C-847A-42D34E57D2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98C3CF4-64E1-639B-5E04-C12CBBFE8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03A140-DCF4-4D70-A2A8-607CB006296B}" type="slidenum">
              <a:rPr lang="en-US" smtClean="0"/>
              <a:t>‹#›</a:t>
            </a:fld>
            <a:endParaRPr lang="en-US"/>
          </a:p>
        </p:txBody>
      </p:sp>
    </p:spTree>
    <p:extLst>
      <p:ext uri="{BB962C8B-B14F-4D97-AF65-F5344CB8AC3E}">
        <p14:creationId xmlns:p14="http://schemas.microsoft.com/office/powerpoint/2010/main" val="1271068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in.gov/medicaid/providers/files/modules/590-program.pdf" TargetMode="External"/><Relationship Id="rId3" Type="http://schemas.openxmlformats.org/officeDocument/2006/relationships/hyperlink" Target="https://www.in.gov/medicaid/members/member-programs/traditional-medicaid/" TargetMode="External"/><Relationship Id="rId7" Type="http://schemas.openxmlformats.org/officeDocument/2006/relationships/hyperlink" Target="https://www.medicare.gov/basics/costs/help/medicare-savings-program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uhs-in.org/wp-content/uploads/2026/06/Option-3-Handout-Update.pdf" TargetMode="External"/><Relationship Id="rId5" Type="http://schemas.openxmlformats.org/officeDocument/2006/relationships/hyperlink" Target="https://www.in.gov/pathways/" TargetMode="External"/><Relationship Id="rId4" Type="http://schemas.openxmlformats.org/officeDocument/2006/relationships/hyperlink" Target="https://www.in.gov/medicaid/members/member-programs/hoosier-care-connec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in.gov/medicaid/providers/files/presentation-qp-pe.pdf" TargetMode="External"/><Relationship Id="rId2" Type="http://schemas.openxmlformats.org/officeDocument/2006/relationships/hyperlink" Target="https://www.in.gov/medicaid/providers/files/modules/emergency-services.pdf" TargetMode="External"/><Relationship Id="rId1" Type="http://schemas.openxmlformats.org/officeDocument/2006/relationships/slideLayout" Target="../slideLayouts/slideLayout2.xml"/><Relationship Id="rId4" Type="http://schemas.openxmlformats.org/officeDocument/2006/relationships/hyperlink" Target="https://www.in.gov/medicaid/providers/files/modules/family-planning-services.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in.gov/medicaid/members/member-programs/hoosier-healthwis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in.gov/medicaid/providers/files/modules/healthy-indiana-plan.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in.gov/medicaid/providers/files/modules/member-eligibility-and-benefit-coverage.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ckfindiana.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hipworkscreen.in.gov/hwr"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in.gov/fssa/hip/am-i-eligible/conditions-that-may-qualify-you-as-medically-frai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fssabenefits.in.gov/"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www.in.gov/fssa/create-a-benefits-portal-account"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ipworkscreen.in.gov/hwr"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n.gov/fssa/hip/hip-work-requirements/hwr-partner-toolkit"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s://bit.ly/4j8QSI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hyperlink" Target="https://www.healthcare.gov/see-plan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uhs-in.org/"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C95A10F-9DEC-4E35-9916-5E63DC74D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495" y="433997"/>
            <a:ext cx="8127605" cy="25190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9867FF9-EBC7-4806-B5AD-8CBC75528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5922" y="4587111"/>
            <a:ext cx="5426610" cy="1603018"/>
          </a:xfrm>
          <a:prstGeom prst="rect">
            <a:avLst/>
          </a:prstGeom>
        </p:spPr>
      </p:pic>
      <p:sp>
        <p:nvSpPr>
          <p:cNvPr id="6" name="TextBox 5">
            <a:extLst>
              <a:ext uri="{FF2B5EF4-FFF2-40B4-BE49-F238E27FC236}">
                <a16:creationId xmlns:a16="http://schemas.microsoft.com/office/drawing/2014/main" id="{9A3C3973-84C7-4347-8306-23664D7944E8}"/>
              </a:ext>
            </a:extLst>
          </p:cNvPr>
          <p:cNvSpPr txBox="1"/>
          <p:nvPr/>
        </p:nvSpPr>
        <p:spPr>
          <a:xfrm>
            <a:off x="1398495" y="3581756"/>
            <a:ext cx="9135034" cy="646331"/>
          </a:xfrm>
          <a:prstGeom prst="rect">
            <a:avLst/>
          </a:prstGeom>
          <a:noFill/>
        </p:spPr>
        <p:txBody>
          <a:bodyPr wrap="square" rtlCol="0">
            <a:spAutoFit/>
          </a:bodyPr>
          <a:lstStyle/>
          <a:p>
            <a:pPr algn="r"/>
            <a:r>
              <a:rPr lang="en-US" sz="3600" b="1" i="1" dirty="0">
                <a:solidFill>
                  <a:schemeClr val="accent1">
                    <a:lumMod val="75000"/>
                  </a:schemeClr>
                </a:solidFill>
              </a:rPr>
              <a:t>Very Proud Community Impact Partners with </a:t>
            </a:r>
          </a:p>
        </p:txBody>
      </p:sp>
    </p:spTree>
    <p:extLst>
      <p:ext uri="{BB962C8B-B14F-4D97-AF65-F5344CB8AC3E}">
        <p14:creationId xmlns:p14="http://schemas.microsoft.com/office/powerpoint/2010/main" val="608618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1917F-5E27-12FE-F543-3259A7D38736}"/>
              </a:ext>
            </a:extLst>
          </p:cNvPr>
          <p:cNvSpPr>
            <a:spLocks noGrp="1"/>
          </p:cNvSpPr>
          <p:nvPr>
            <p:ph type="title"/>
          </p:nvPr>
        </p:nvSpPr>
        <p:spPr/>
        <p:txBody>
          <a:bodyPr/>
          <a:lstStyle/>
          <a:p>
            <a:pPr algn="ctr"/>
            <a:r>
              <a:rPr lang="en-US" b="1" dirty="0">
                <a:solidFill>
                  <a:srgbClr val="1D426C"/>
                </a:solidFill>
              </a:rPr>
              <a:t>United Health Services</a:t>
            </a:r>
          </a:p>
        </p:txBody>
      </p:sp>
      <p:sp>
        <p:nvSpPr>
          <p:cNvPr id="3" name="Content Placeholder 2">
            <a:extLst>
              <a:ext uri="{FF2B5EF4-FFF2-40B4-BE49-F238E27FC236}">
                <a16:creationId xmlns:a16="http://schemas.microsoft.com/office/drawing/2014/main" id="{5D295F81-F80C-F018-8160-33DCF5921EEB}"/>
              </a:ext>
            </a:extLst>
          </p:cNvPr>
          <p:cNvSpPr>
            <a:spLocks noGrp="1"/>
          </p:cNvSpPr>
          <p:nvPr>
            <p:ph idx="1"/>
          </p:nvPr>
        </p:nvSpPr>
        <p:spPr>
          <a:xfrm>
            <a:off x="519952" y="2468422"/>
            <a:ext cx="10515600" cy="4024453"/>
          </a:xfrm>
        </p:spPr>
        <p:txBody>
          <a:bodyPr>
            <a:normAutofit fontScale="92500" lnSpcReduction="20000"/>
          </a:bodyPr>
          <a:lstStyle/>
          <a:p>
            <a:pPr algn="l">
              <a:spcAft>
                <a:spcPts val="750"/>
              </a:spcAft>
              <a:buNone/>
            </a:pPr>
            <a:r>
              <a:rPr lang="en-US" b="1" i="0" dirty="0">
                <a:solidFill>
                  <a:srgbClr val="333333"/>
                </a:solidFill>
                <a:effectLst/>
              </a:rPr>
              <a:t>United Health Services</a:t>
            </a:r>
            <a:r>
              <a:rPr lang="en-US" b="0" i="0" dirty="0">
                <a:solidFill>
                  <a:srgbClr val="333333"/>
                </a:solidFill>
                <a:effectLst/>
              </a:rPr>
              <a:t> is a family of programs founded in 1966 to help coordinate the efforts of local health related </a:t>
            </a:r>
            <a:r>
              <a:rPr lang="en-US" dirty="0">
                <a:solidFill>
                  <a:srgbClr val="333333"/>
                </a:solidFill>
              </a:rPr>
              <a:t>efforts and causes</a:t>
            </a:r>
            <a:r>
              <a:rPr lang="en-US" b="0" i="0" dirty="0">
                <a:solidFill>
                  <a:srgbClr val="333333"/>
                </a:solidFill>
                <a:effectLst/>
              </a:rPr>
              <a:t>.</a:t>
            </a:r>
            <a:br>
              <a:rPr lang="en-US" b="0" i="0" dirty="0">
                <a:solidFill>
                  <a:srgbClr val="333333"/>
                </a:solidFill>
                <a:effectLst/>
              </a:rPr>
            </a:br>
            <a:r>
              <a:rPr lang="en-US" b="0" i="0" dirty="0">
                <a:solidFill>
                  <a:srgbClr val="333333"/>
                </a:solidFill>
                <a:effectLst/>
              </a:rPr>
              <a:t> </a:t>
            </a:r>
            <a:br>
              <a:rPr lang="en-US" b="0" i="0" dirty="0">
                <a:solidFill>
                  <a:srgbClr val="333333"/>
                </a:solidFill>
                <a:effectLst/>
              </a:rPr>
            </a:br>
            <a:r>
              <a:rPr lang="en-US" b="0" i="0" dirty="0">
                <a:solidFill>
                  <a:srgbClr val="333333"/>
                </a:solidFill>
                <a:effectLst/>
              </a:rPr>
              <a:t>Our five active programs include:</a:t>
            </a:r>
          </a:p>
          <a:p>
            <a:pPr lvl="1">
              <a:spcAft>
                <a:spcPts val="750"/>
              </a:spcAft>
            </a:pPr>
            <a:r>
              <a:rPr lang="en-US" b="0" i="0" dirty="0">
                <a:solidFill>
                  <a:srgbClr val="333333"/>
                </a:solidFill>
                <a:effectLst/>
              </a:rPr>
              <a:t>Breast </a:t>
            </a:r>
            <a:r>
              <a:rPr lang="en-US" dirty="0">
                <a:solidFill>
                  <a:srgbClr val="333333"/>
                </a:solidFill>
              </a:rPr>
              <a:t>Health Programs</a:t>
            </a:r>
          </a:p>
          <a:p>
            <a:pPr lvl="2">
              <a:spcAft>
                <a:spcPts val="750"/>
              </a:spcAft>
            </a:pPr>
            <a:r>
              <a:rPr lang="en-US" sz="1900" dirty="0">
                <a:solidFill>
                  <a:srgbClr val="333333"/>
                </a:solidFill>
              </a:rPr>
              <a:t>We are the </a:t>
            </a:r>
            <a:r>
              <a:rPr lang="en-US" sz="1900" b="0" i="0" dirty="0">
                <a:solidFill>
                  <a:srgbClr val="333333"/>
                </a:solidFill>
                <a:effectLst/>
              </a:rPr>
              <a:t>grant recipient from the Indiana Department of Health for </a:t>
            </a:r>
            <a:r>
              <a:rPr lang="en-US" sz="1900" dirty="0">
                <a:solidFill>
                  <a:srgbClr val="333333"/>
                </a:solidFill>
              </a:rPr>
              <a:t>the </a:t>
            </a:r>
            <a:r>
              <a:rPr lang="en-US" sz="1900" b="0" i="0" dirty="0">
                <a:solidFill>
                  <a:srgbClr val="333333"/>
                </a:solidFill>
                <a:effectLst/>
              </a:rPr>
              <a:t>Breast &amp; Cervical Cancer Program (BCCP) along with Indiana WISEWOMAN program. </a:t>
            </a:r>
            <a:endParaRPr lang="en-US" sz="1900" dirty="0">
              <a:solidFill>
                <a:srgbClr val="333333"/>
              </a:solidFill>
            </a:endParaRPr>
          </a:p>
          <a:p>
            <a:pPr lvl="1">
              <a:spcAft>
                <a:spcPts val="750"/>
              </a:spcAft>
            </a:pPr>
            <a:r>
              <a:rPr lang="en-US" b="0" i="0" dirty="0">
                <a:solidFill>
                  <a:srgbClr val="333333"/>
                </a:solidFill>
                <a:effectLst/>
              </a:rPr>
              <a:t>Community Services with All Deaf</a:t>
            </a:r>
          </a:p>
          <a:p>
            <a:pPr lvl="1">
              <a:spcAft>
                <a:spcPts val="750"/>
              </a:spcAft>
            </a:pPr>
            <a:r>
              <a:rPr lang="en-US" b="1" i="0" dirty="0">
                <a:solidFill>
                  <a:srgbClr val="333333"/>
                </a:solidFill>
                <a:effectLst/>
              </a:rPr>
              <a:t>Covering Kids and Families of United Health Services</a:t>
            </a:r>
          </a:p>
          <a:p>
            <a:pPr lvl="1">
              <a:spcAft>
                <a:spcPts val="750"/>
              </a:spcAft>
            </a:pPr>
            <a:r>
              <a:rPr lang="en-US" b="0" i="0" dirty="0">
                <a:solidFill>
                  <a:srgbClr val="333333"/>
                </a:solidFill>
                <a:effectLst/>
              </a:rPr>
              <a:t>Diabetes Resource Center</a:t>
            </a:r>
          </a:p>
          <a:p>
            <a:pPr lvl="1">
              <a:spcAft>
                <a:spcPts val="750"/>
              </a:spcAft>
            </a:pPr>
            <a:r>
              <a:rPr lang="en-US" b="0" i="0" dirty="0">
                <a:solidFill>
                  <a:srgbClr val="333333"/>
                </a:solidFill>
                <a:effectLst/>
              </a:rPr>
              <a:t>Suicide Prevention Center</a:t>
            </a:r>
          </a:p>
        </p:txBody>
      </p:sp>
      <p:sp>
        <p:nvSpPr>
          <p:cNvPr id="4" name="TextBox 3">
            <a:extLst>
              <a:ext uri="{FF2B5EF4-FFF2-40B4-BE49-F238E27FC236}">
                <a16:creationId xmlns:a16="http://schemas.microsoft.com/office/drawing/2014/main" id="{A23AC112-E852-8FAD-8C0E-1D1FF4C3E279}"/>
              </a:ext>
            </a:extLst>
          </p:cNvPr>
          <p:cNvSpPr txBox="1"/>
          <p:nvPr/>
        </p:nvSpPr>
        <p:spPr>
          <a:xfrm>
            <a:off x="519952" y="1473974"/>
            <a:ext cx="1130718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Helvetica Neue"/>
                <a:ea typeface="+mn-ea"/>
                <a:cs typeface="+mn-cs"/>
              </a:rPr>
              <a:t>Our Mission:  To promote the vitality of individual lives through education, direct services, and advocacy. We are committed to the health of our community, deliver high quality innovative programs, encourage personal responsibility for wellness and seek collaborative solutions to emerging health needs.</a:t>
            </a:r>
            <a:endPar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525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3FE33-5CD6-AEDB-7A93-0266AD9090B3}"/>
              </a:ext>
            </a:extLst>
          </p:cNvPr>
          <p:cNvSpPr>
            <a:spLocks noGrp="1"/>
          </p:cNvSpPr>
          <p:nvPr>
            <p:ph type="title"/>
          </p:nvPr>
        </p:nvSpPr>
        <p:spPr/>
        <p:txBody>
          <a:bodyPr>
            <a:noAutofit/>
          </a:bodyPr>
          <a:lstStyle/>
          <a:p>
            <a:r>
              <a:rPr lang="en-US" sz="4800" b="1" dirty="0">
                <a:solidFill>
                  <a:srgbClr val="1D426C"/>
                </a:solidFill>
              </a:rPr>
              <a:t>Indiana Health Coverage Programs (IHCP)</a:t>
            </a:r>
            <a:endParaRPr lang="en-US" sz="4800" dirty="0"/>
          </a:p>
        </p:txBody>
      </p:sp>
      <p:sp>
        <p:nvSpPr>
          <p:cNvPr id="3" name="Content Placeholder 2">
            <a:extLst>
              <a:ext uri="{FF2B5EF4-FFF2-40B4-BE49-F238E27FC236}">
                <a16:creationId xmlns:a16="http://schemas.microsoft.com/office/drawing/2014/main" id="{AC6B6A8E-6A70-C083-4142-FE7183CE0032}"/>
              </a:ext>
            </a:extLst>
          </p:cNvPr>
          <p:cNvSpPr>
            <a:spLocks noGrp="1"/>
          </p:cNvSpPr>
          <p:nvPr>
            <p:ph idx="1"/>
          </p:nvPr>
        </p:nvSpPr>
        <p:spPr>
          <a:xfrm>
            <a:off x="838200" y="1825624"/>
            <a:ext cx="10515600" cy="4815205"/>
          </a:xfrm>
        </p:spPr>
        <p:txBody>
          <a:bodyPr>
            <a:normAutofit fontScale="92500" lnSpcReduction="10000"/>
          </a:bodyPr>
          <a:lstStyle/>
          <a:p>
            <a:r>
              <a:rPr lang="en-US" dirty="0"/>
              <a:t>Family and Social Services Administration (FSSA) acts as the overall health care &amp; Social Services funding and administrative organization managing multiple divisions of care. </a:t>
            </a:r>
          </a:p>
          <a:p>
            <a:r>
              <a:rPr lang="en-US" dirty="0"/>
              <a:t>Division of Family Resources (DFR) runs the local county offices, redeterminations, eligibility for Medicaid, TANF &amp; SNAP.  </a:t>
            </a:r>
          </a:p>
          <a:p>
            <a:r>
              <a:rPr lang="en-US" dirty="0"/>
              <a:t>The Office of Medicaid Policy and Planning (OMPP) administers the Indiana Health Coverage Programs </a:t>
            </a:r>
          </a:p>
          <a:p>
            <a:r>
              <a:rPr lang="en-US" dirty="0"/>
              <a:t>IHCP Types</a:t>
            </a:r>
          </a:p>
          <a:p>
            <a:pPr lvl="1"/>
            <a:r>
              <a:rPr lang="en-US" dirty="0"/>
              <a:t>Medicaid – many different types</a:t>
            </a:r>
          </a:p>
          <a:p>
            <a:pPr lvl="1"/>
            <a:r>
              <a:rPr lang="en-US" dirty="0"/>
              <a:t>Hoosier Healthwise – can change insurance company at redetermination period for the next 12 months. </a:t>
            </a:r>
          </a:p>
          <a:p>
            <a:pPr lvl="1"/>
            <a:r>
              <a:rPr lang="en-US" dirty="0"/>
              <a:t>HIP – can only change insurance company from Nov. 1-Dec. 15 by calling the HIP line at 877-GET-HIP-9 (877-438-4479). Client will have it for the whole calendar year. </a:t>
            </a:r>
          </a:p>
        </p:txBody>
      </p:sp>
    </p:spTree>
    <p:extLst>
      <p:ext uri="{BB962C8B-B14F-4D97-AF65-F5344CB8AC3E}">
        <p14:creationId xmlns:p14="http://schemas.microsoft.com/office/powerpoint/2010/main" val="3438352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D36B-D2F3-D0E6-EAF4-425F56AC3108}"/>
              </a:ext>
            </a:extLst>
          </p:cNvPr>
          <p:cNvSpPr>
            <a:spLocks noGrp="1"/>
          </p:cNvSpPr>
          <p:nvPr>
            <p:ph type="title"/>
          </p:nvPr>
        </p:nvSpPr>
        <p:spPr>
          <a:xfrm>
            <a:off x="506506" y="598208"/>
            <a:ext cx="10515600" cy="531345"/>
          </a:xfrm>
        </p:spPr>
        <p:txBody>
          <a:bodyPr>
            <a:normAutofit fontScale="90000"/>
          </a:bodyPr>
          <a:lstStyle/>
          <a:p>
            <a:r>
              <a:rPr lang="en-US" sz="6000" b="1" dirty="0">
                <a:solidFill>
                  <a:srgbClr val="1D426C"/>
                </a:solidFill>
              </a:rPr>
              <a:t>Medicaid </a:t>
            </a:r>
            <a:br>
              <a:rPr lang="en-US" sz="6000" b="1" dirty="0">
                <a:solidFill>
                  <a:srgbClr val="1D426C"/>
                </a:solidFill>
              </a:rPr>
            </a:br>
            <a:r>
              <a:rPr lang="en-US" sz="2200" b="1" dirty="0"/>
              <a:t>All exempt from the work requirements.</a:t>
            </a:r>
            <a:br>
              <a:rPr lang="en-US" sz="5000" b="1" dirty="0">
                <a:solidFill>
                  <a:srgbClr val="1D426C"/>
                </a:solidFill>
              </a:rPr>
            </a:br>
            <a:endParaRPr lang="en-US" sz="2800" dirty="0"/>
          </a:p>
        </p:txBody>
      </p:sp>
      <p:sp>
        <p:nvSpPr>
          <p:cNvPr id="5" name="Content Placeholder 4">
            <a:extLst>
              <a:ext uri="{FF2B5EF4-FFF2-40B4-BE49-F238E27FC236}">
                <a16:creationId xmlns:a16="http://schemas.microsoft.com/office/drawing/2014/main" id="{3E56982C-C7C0-B424-C035-BE785F2A45DA}"/>
              </a:ext>
            </a:extLst>
          </p:cNvPr>
          <p:cNvSpPr>
            <a:spLocks noGrp="1"/>
          </p:cNvSpPr>
          <p:nvPr>
            <p:ph idx="1"/>
          </p:nvPr>
        </p:nvSpPr>
        <p:spPr>
          <a:xfrm>
            <a:off x="434788" y="1253330"/>
            <a:ext cx="10515600" cy="5524660"/>
          </a:xfrm>
        </p:spPr>
        <p:txBody>
          <a:bodyPr>
            <a:normAutofit/>
          </a:bodyPr>
          <a:lstStyle/>
          <a:p>
            <a:r>
              <a:rPr lang="en-US" sz="1800" dirty="0">
                <a:hlinkClick r:id="rId3">
                  <a:extLst>
                    <a:ext uri="{A12FA001-AC4F-418D-AE19-62706E023703}">
                      <ahyp:hlinkClr xmlns:ahyp="http://schemas.microsoft.com/office/drawing/2018/hyperlinkcolor" val="tx"/>
                    </a:ext>
                  </a:extLst>
                </a:hlinkClick>
              </a:rPr>
              <a:t>Traditional Medicaid</a:t>
            </a:r>
            <a:r>
              <a:rPr lang="en-US" sz="1800" dirty="0"/>
              <a:t> or fee-for-service (FFS) is meant for disabled children or adults up to 60 who need extra care. You can have dual coverage with Medicare. SSI recipients, automatically qualify if they apply. </a:t>
            </a:r>
          </a:p>
          <a:p>
            <a:r>
              <a:rPr lang="en-US" sz="1800" dirty="0"/>
              <a:t>They receive health, pharmacy, dental, vision, transportation and more through the program run by the state and not an MCO. </a:t>
            </a:r>
          </a:p>
          <a:p>
            <a:r>
              <a:rPr lang="en-US" sz="1800" dirty="0"/>
              <a:t>Some people are moved to </a:t>
            </a:r>
            <a:r>
              <a:rPr lang="en-US" sz="1800" dirty="0">
                <a:hlinkClick r:id="rId4">
                  <a:extLst>
                    <a:ext uri="{A12FA001-AC4F-418D-AE19-62706E023703}">
                      <ahyp:hlinkClr xmlns:ahyp="http://schemas.microsoft.com/office/drawing/2018/hyperlinkcolor" val="tx"/>
                    </a:ext>
                  </a:extLst>
                </a:hlinkClick>
              </a:rPr>
              <a:t>Hoosier Care Connect</a:t>
            </a:r>
            <a:r>
              <a:rPr lang="en-US" sz="1800" dirty="0"/>
              <a:t>, which is run by an MCO and given coordinated Medicaid care: Anthem, Managed Health Services (MHS) or United Healthcare. </a:t>
            </a:r>
          </a:p>
          <a:p>
            <a:r>
              <a:rPr lang="en-US" sz="1800" dirty="0"/>
              <a:t>60+ patients receive </a:t>
            </a:r>
            <a:r>
              <a:rPr lang="en-US" sz="1800" dirty="0">
                <a:hlinkClick r:id="rId5">
                  <a:extLst>
                    <a:ext uri="{A12FA001-AC4F-418D-AE19-62706E023703}">
                      <ahyp:hlinkClr xmlns:ahyp="http://schemas.microsoft.com/office/drawing/2018/hyperlinkcolor" val="tx"/>
                    </a:ext>
                  </a:extLst>
                </a:hlinkClick>
              </a:rPr>
              <a:t>Indiana Pathways</a:t>
            </a:r>
            <a:r>
              <a:rPr lang="en-US" sz="1800" dirty="0"/>
              <a:t> coverage instead which has a care coordinator insurance company helping with care: Anthem, Humana or United Healthcare. You can have Medicare too. </a:t>
            </a:r>
          </a:p>
          <a:p>
            <a:r>
              <a:rPr lang="en-US" sz="1800" dirty="0"/>
              <a:t>You can be determined as disabled by Social Security or by the state to receive these benefits.  You must still meet the income and resource limit requirements.  </a:t>
            </a:r>
          </a:p>
          <a:p>
            <a:pPr lvl="1"/>
            <a:r>
              <a:rPr lang="en-US" sz="1800" dirty="0"/>
              <a:t>Income: Currently it is $1,330 for a single person and $1,803 for a couple. </a:t>
            </a:r>
          </a:p>
          <a:p>
            <a:pPr lvl="2"/>
            <a:r>
              <a:rPr lang="en-US" sz="1400" dirty="0"/>
              <a:t>Income guidelines are updated March 1</a:t>
            </a:r>
            <a:r>
              <a:rPr lang="en-US" sz="1400" baseline="30000" dirty="0"/>
              <a:t>st</a:t>
            </a:r>
            <a:r>
              <a:rPr lang="en-US" sz="1400" dirty="0"/>
              <a:t> of each year.</a:t>
            </a:r>
          </a:p>
          <a:p>
            <a:pPr lvl="1"/>
            <a:r>
              <a:rPr lang="en-US" sz="1800" dirty="0"/>
              <a:t>Resources/Assets: $2,000 for a single and $3,000</a:t>
            </a:r>
          </a:p>
          <a:p>
            <a:pPr lvl="1"/>
            <a:r>
              <a:rPr lang="en-US" sz="1800" dirty="0"/>
              <a:t>Waivers will change the income and resource guidelines for the patient.</a:t>
            </a:r>
          </a:p>
          <a:p>
            <a:r>
              <a:rPr lang="en-US" sz="1800" dirty="0"/>
              <a:t>There are multiple program types under this category which can be discussed including but not limited to: Foster Care or Former Foster Care Coverage, </a:t>
            </a:r>
            <a:r>
              <a:rPr lang="en-US" sz="1800" dirty="0">
                <a:hlinkClick r:id="rId6">
                  <a:extLst>
                    <a:ext uri="{A12FA001-AC4F-418D-AE19-62706E023703}">
                      <ahyp:hlinkClr xmlns:ahyp="http://schemas.microsoft.com/office/drawing/2018/hyperlinkcolor" val="tx"/>
                    </a:ext>
                  </a:extLst>
                </a:hlinkClick>
              </a:rPr>
              <a:t>Breast/Cervical Cancer Coverage</a:t>
            </a:r>
            <a:r>
              <a:rPr lang="en-US" sz="1800" dirty="0"/>
              <a:t>, </a:t>
            </a:r>
            <a:r>
              <a:rPr lang="en-US" sz="1800" dirty="0">
                <a:hlinkClick r:id="rId7">
                  <a:extLst>
                    <a:ext uri="{A12FA001-AC4F-418D-AE19-62706E023703}">
                      <ahyp:hlinkClr xmlns:ahyp="http://schemas.microsoft.com/office/drawing/2018/hyperlinkcolor" val="tx"/>
                    </a:ext>
                  </a:extLst>
                </a:hlinkClick>
              </a:rPr>
              <a:t>Medicare Savings Programs </a:t>
            </a:r>
            <a:r>
              <a:rPr lang="en-US" sz="1800" dirty="0"/>
              <a:t>(QMB), </a:t>
            </a:r>
            <a:r>
              <a:rPr lang="en-US" sz="1800" dirty="0" err="1"/>
              <a:t>MEDWorks</a:t>
            </a:r>
            <a:r>
              <a:rPr lang="en-US" sz="1800" dirty="0"/>
              <a:t> (up to 350% of poverty), </a:t>
            </a:r>
            <a:r>
              <a:rPr lang="en-US" sz="1800" dirty="0">
                <a:hlinkClick r:id="rId8">
                  <a:extLst>
                    <a:ext uri="{A12FA001-AC4F-418D-AE19-62706E023703}">
                      <ahyp:hlinkClr xmlns:ahyp="http://schemas.microsoft.com/office/drawing/2018/hyperlinkcolor" val="tx"/>
                    </a:ext>
                  </a:extLst>
                </a:hlinkClick>
              </a:rPr>
              <a:t>590 Program</a:t>
            </a:r>
            <a:r>
              <a:rPr lang="en-US" sz="1800" dirty="0"/>
              <a:t>, etc.</a:t>
            </a:r>
          </a:p>
        </p:txBody>
      </p:sp>
    </p:spTree>
    <p:extLst>
      <p:ext uri="{BB962C8B-B14F-4D97-AF65-F5344CB8AC3E}">
        <p14:creationId xmlns:p14="http://schemas.microsoft.com/office/powerpoint/2010/main" val="1418691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F68A-3247-FCCF-5578-670820158696}"/>
              </a:ext>
            </a:extLst>
          </p:cNvPr>
          <p:cNvSpPr>
            <a:spLocks noGrp="1"/>
          </p:cNvSpPr>
          <p:nvPr>
            <p:ph type="title"/>
          </p:nvPr>
        </p:nvSpPr>
        <p:spPr/>
        <p:txBody>
          <a:bodyPr>
            <a:normAutofit/>
          </a:bodyPr>
          <a:lstStyle/>
          <a:p>
            <a:r>
              <a:rPr lang="en-US" sz="5400" b="1" dirty="0">
                <a:solidFill>
                  <a:srgbClr val="1D426C"/>
                </a:solidFill>
              </a:rPr>
              <a:t>Other Coverage Programs </a:t>
            </a:r>
            <a:r>
              <a:rPr lang="en-US" sz="5400" dirty="0"/>
              <a:t>	</a:t>
            </a:r>
            <a:br>
              <a:rPr lang="en-US" sz="2000" dirty="0"/>
            </a:br>
            <a:r>
              <a:rPr lang="en-US" sz="2000" b="1" dirty="0"/>
              <a:t>All exempt from the work requirements. </a:t>
            </a:r>
            <a:endParaRPr lang="en-US" sz="5400" b="1" dirty="0"/>
          </a:p>
        </p:txBody>
      </p:sp>
      <p:sp>
        <p:nvSpPr>
          <p:cNvPr id="3" name="Content Placeholder 2">
            <a:extLst>
              <a:ext uri="{FF2B5EF4-FFF2-40B4-BE49-F238E27FC236}">
                <a16:creationId xmlns:a16="http://schemas.microsoft.com/office/drawing/2014/main" id="{8CCD1C80-F146-64EA-28F6-BF111E87F173}"/>
              </a:ext>
            </a:extLst>
          </p:cNvPr>
          <p:cNvSpPr>
            <a:spLocks noGrp="1"/>
          </p:cNvSpPr>
          <p:nvPr>
            <p:ph idx="1"/>
          </p:nvPr>
        </p:nvSpPr>
        <p:spPr>
          <a:xfrm>
            <a:off x="838200" y="1825624"/>
            <a:ext cx="10515600" cy="5032375"/>
          </a:xfrm>
        </p:spPr>
        <p:txBody>
          <a:bodyPr>
            <a:normAutofit fontScale="92500" lnSpcReduction="10000"/>
          </a:bodyPr>
          <a:lstStyle/>
          <a:p>
            <a:pPr marL="0" indent="0">
              <a:buNone/>
            </a:pPr>
            <a:r>
              <a:rPr lang="en-US" sz="2600" dirty="0">
                <a:hlinkClick r:id="rId2">
                  <a:extLst>
                    <a:ext uri="{A12FA001-AC4F-418D-AE19-62706E023703}">
                      <ahyp:hlinkClr xmlns:ahyp="http://schemas.microsoft.com/office/drawing/2018/hyperlinkcolor" val="tx"/>
                    </a:ext>
                  </a:extLst>
                </a:hlinkClick>
              </a:rPr>
              <a:t>Medicaid Emergency Services</a:t>
            </a:r>
            <a:r>
              <a:rPr lang="en-US" sz="2600" dirty="0"/>
              <a:t>: </a:t>
            </a:r>
          </a:p>
          <a:p>
            <a:pPr marL="860425"/>
            <a:r>
              <a:rPr lang="en-US" sz="2600" dirty="0"/>
              <a:t>	Often called Package E or Medicaid ER.</a:t>
            </a:r>
          </a:p>
          <a:p>
            <a:pPr marL="860425"/>
            <a:r>
              <a:rPr lang="en-US" sz="2600" dirty="0"/>
              <a:t>	Coverage provided to people at the emergency room or who are need hospital coverage only. </a:t>
            </a:r>
          </a:p>
          <a:p>
            <a:pPr marL="0" indent="0">
              <a:buNone/>
            </a:pPr>
            <a:r>
              <a:rPr lang="en-US" sz="2600" dirty="0">
                <a:hlinkClick r:id="rId3">
                  <a:extLst>
                    <a:ext uri="{A12FA001-AC4F-418D-AE19-62706E023703}">
                      <ahyp:hlinkClr xmlns:ahyp="http://schemas.microsoft.com/office/drawing/2018/hyperlinkcolor" val="tx"/>
                    </a:ext>
                  </a:extLst>
                </a:hlinkClick>
              </a:rPr>
              <a:t>Presumptive Eligibility Medicaid</a:t>
            </a:r>
            <a:r>
              <a:rPr lang="en-US" sz="2600" dirty="0"/>
              <a:t>: </a:t>
            </a:r>
          </a:p>
          <a:p>
            <a:pPr marL="914400"/>
            <a:r>
              <a:rPr lang="en-US" sz="2600" dirty="0"/>
              <a:t>Temporary Traditional Medicaid to cover from enrollment till the end of the next month. Eligibility is the same as HIP or HHW package A. </a:t>
            </a:r>
          </a:p>
          <a:p>
            <a:pPr marL="914400"/>
            <a:r>
              <a:rPr lang="en-US" sz="2600" dirty="0"/>
              <a:t>A full FSSA application is </a:t>
            </a:r>
            <a:r>
              <a:rPr lang="en-US" sz="2600" b="1" i="1" dirty="0"/>
              <a:t>required</a:t>
            </a:r>
            <a:r>
              <a:rPr lang="en-US" sz="2600" dirty="0"/>
              <a:t> before the PE expires. </a:t>
            </a:r>
          </a:p>
          <a:p>
            <a:pPr marL="914400"/>
            <a:r>
              <a:rPr lang="en-US" sz="2600" dirty="0"/>
              <a:t>Can only be done by certified locations, once a year per person. </a:t>
            </a:r>
          </a:p>
          <a:p>
            <a:pPr marL="0" indent="0">
              <a:buNone/>
            </a:pPr>
            <a:r>
              <a:rPr lang="en-US" sz="2600" dirty="0">
                <a:hlinkClick r:id="rId4">
                  <a:extLst>
                    <a:ext uri="{A12FA001-AC4F-418D-AE19-62706E023703}">
                      <ahyp:hlinkClr xmlns:ahyp="http://schemas.microsoft.com/office/drawing/2018/hyperlinkcolor" val="tx"/>
                    </a:ext>
                  </a:extLst>
                </a:hlinkClick>
              </a:rPr>
              <a:t>Family Planning Medicaid</a:t>
            </a:r>
            <a:r>
              <a:rPr lang="en-US" sz="2600" dirty="0"/>
              <a:t>: </a:t>
            </a:r>
          </a:p>
          <a:p>
            <a:pPr marL="914400"/>
            <a:r>
              <a:rPr lang="en-US" sz="2600" dirty="0"/>
              <a:t>Coverage given to people up to 146% of poverty to cover services on family planning counseling and birth control.  </a:t>
            </a:r>
          </a:p>
          <a:p>
            <a:pPr marL="0" indent="0">
              <a:buNone/>
            </a:pPr>
            <a:endParaRPr lang="en-US" dirty="0"/>
          </a:p>
        </p:txBody>
      </p:sp>
    </p:spTree>
    <p:extLst>
      <p:ext uri="{BB962C8B-B14F-4D97-AF65-F5344CB8AC3E}">
        <p14:creationId xmlns:p14="http://schemas.microsoft.com/office/powerpoint/2010/main" val="3575243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25355-422D-FD29-DD16-1F66844DE6F7}"/>
              </a:ext>
            </a:extLst>
          </p:cNvPr>
          <p:cNvSpPr>
            <a:spLocks noGrp="1"/>
          </p:cNvSpPr>
          <p:nvPr>
            <p:ph type="title"/>
          </p:nvPr>
        </p:nvSpPr>
        <p:spPr>
          <a:xfrm>
            <a:off x="635979" y="412376"/>
            <a:ext cx="6236589" cy="770965"/>
          </a:xfrm>
        </p:spPr>
        <p:txBody>
          <a:bodyPr anchor="b">
            <a:noAutofit/>
          </a:bodyPr>
          <a:lstStyle/>
          <a:p>
            <a:r>
              <a:rPr lang="en-US" sz="5400" b="1" dirty="0">
                <a:solidFill>
                  <a:srgbClr val="1D426C"/>
                </a:solidFill>
              </a:rPr>
              <a:t>Hoosier Healthwise</a:t>
            </a:r>
            <a:r>
              <a:rPr lang="en-US" sz="5400" b="1" dirty="0"/>
              <a:t> </a:t>
            </a:r>
            <a:br>
              <a:rPr lang="en-US" sz="5400" b="1" dirty="0"/>
            </a:br>
            <a:r>
              <a:rPr lang="en-US" sz="2000" b="1" dirty="0"/>
              <a:t>All exempt from the work requirements. </a:t>
            </a:r>
            <a:endParaRPr lang="en-US" sz="2000" b="1" dirty="0">
              <a:solidFill>
                <a:srgbClr val="1D426C"/>
              </a:solidFill>
            </a:endParaRPr>
          </a:p>
        </p:txBody>
      </p:sp>
      <p:sp>
        <p:nvSpPr>
          <p:cNvPr id="3" name="Content Placeholder 2">
            <a:extLst>
              <a:ext uri="{FF2B5EF4-FFF2-40B4-BE49-F238E27FC236}">
                <a16:creationId xmlns:a16="http://schemas.microsoft.com/office/drawing/2014/main" id="{76960843-4CDA-E41D-50AA-0FD38AE44F3F}"/>
              </a:ext>
            </a:extLst>
          </p:cNvPr>
          <p:cNvSpPr>
            <a:spLocks noGrp="1"/>
          </p:cNvSpPr>
          <p:nvPr>
            <p:ph idx="1"/>
          </p:nvPr>
        </p:nvSpPr>
        <p:spPr>
          <a:xfrm>
            <a:off x="456683" y="1183341"/>
            <a:ext cx="9745151" cy="5514639"/>
          </a:xfrm>
        </p:spPr>
        <p:txBody>
          <a:bodyPr anchor="t">
            <a:noAutofit/>
          </a:bodyPr>
          <a:lstStyle/>
          <a:p>
            <a:pPr marL="0" indent="0">
              <a:buNone/>
            </a:pPr>
            <a:r>
              <a:rPr lang="en-US" sz="1800" b="0" i="0" dirty="0">
                <a:effectLst/>
              </a:rPr>
              <a:t>A health care program </a:t>
            </a:r>
            <a:r>
              <a:rPr lang="en-US" sz="1800" b="1" i="0" dirty="0">
                <a:effectLst/>
              </a:rPr>
              <a:t>for children up to age 19 and pregnant individuals</a:t>
            </a:r>
            <a:r>
              <a:rPr lang="en-US" sz="1800" b="0" i="0" dirty="0">
                <a:effectLst/>
              </a:rPr>
              <a:t>. The program covers medical care such as doctor visits, prescription medicine, mental health care, dental care, hospitalizations, and surgeries at little or no cost to the member or the member's family.</a:t>
            </a:r>
            <a:endParaRPr lang="en-US" sz="1800" dirty="0"/>
          </a:p>
          <a:p>
            <a:pPr>
              <a:buNone/>
            </a:pPr>
            <a:r>
              <a:rPr lang="en-US" sz="1800" b="0" i="0" dirty="0">
                <a:effectLst/>
              </a:rPr>
              <a:t>Hoosier Healthwise has a Managed Care Organization (MCO): Anthem, </a:t>
            </a:r>
            <a:r>
              <a:rPr lang="en-US" sz="1800" b="0" i="0" dirty="0" err="1">
                <a:effectLst/>
              </a:rPr>
              <a:t>Caresource</a:t>
            </a:r>
            <a:r>
              <a:rPr lang="en-US" sz="1800" b="0" i="0" dirty="0">
                <a:effectLst/>
              </a:rPr>
              <a:t>, and Managed Health Services (MHS). </a:t>
            </a:r>
          </a:p>
          <a:p>
            <a:pPr>
              <a:buNone/>
            </a:pPr>
            <a:r>
              <a:rPr lang="en-US" sz="1800" b="1" dirty="0">
                <a:hlinkClick r:id="rId3">
                  <a:extLst>
                    <a:ext uri="{A12FA001-AC4F-418D-AE19-62706E023703}">
                      <ahyp:hlinkClr xmlns:ahyp="http://schemas.microsoft.com/office/drawing/2018/hyperlinkcolor" val="tx"/>
                    </a:ext>
                  </a:extLst>
                </a:hlinkClick>
              </a:rPr>
              <a:t>Hoosier Healthwise</a:t>
            </a:r>
            <a:r>
              <a:rPr lang="en-US" sz="1800" b="1" dirty="0"/>
              <a:t> </a:t>
            </a:r>
            <a:r>
              <a:rPr lang="en-US" sz="1800" b="1" i="0" dirty="0">
                <a:effectLst/>
              </a:rPr>
              <a:t> </a:t>
            </a:r>
            <a:r>
              <a:rPr lang="en-US" sz="1800" b="0" i="0" dirty="0">
                <a:effectLst/>
              </a:rPr>
              <a:t>has two benefit packages: </a:t>
            </a:r>
            <a:r>
              <a:rPr lang="en-US" sz="1800" b="1" i="0" dirty="0">
                <a:effectLst/>
              </a:rPr>
              <a:t>Package A and Package C (CHIP)</a:t>
            </a:r>
            <a:r>
              <a:rPr lang="en-US" sz="1800" b="0" i="0" dirty="0">
                <a:effectLst/>
              </a:rPr>
              <a:t>:</a:t>
            </a:r>
          </a:p>
          <a:p>
            <a:pPr>
              <a:buFont typeface="Arial" panose="020B0604020202020204" pitchFamily="34" charset="0"/>
              <a:buChar char="•"/>
            </a:pPr>
            <a:r>
              <a:rPr lang="en-US" sz="1800" b="1" i="0" dirty="0">
                <a:effectLst/>
              </a:rPr>
              <a:t>Package A</a:t>
            </a:r>
            <a:r>
              <a:rPr lang="en-US" sz="1800" b="0" i="0" dirty="0">
                <a:effectLst/>
              </a:rPr>
              <a:t> - This is a full-service plan for children and pregnant individuals. Members do not have any cost-sharing obligations. Package A can retro up to 3 months from application date if eligible during those months. </a:t>
            </a:r>
          </a:p>
          <a:p>
            <a:pPr lvl="1"/>
            <a:r>
              <a:rPr lang="en-US" sz="1600" dirty="0"/>
              <a:t>Children 1-18: 0-163% of poverty; Can be a secondary coverage to a commercial insurance </a:t>
            </a:r>
          </a:p>
          <a:p>
            <a:pPr lvl="1"/>
            <a:r>
              <a:rPr lang="en-US" sz="1600" dirty="0"/>
              <a:t>Pregnant women &amp; babies under 12 months: 139-213%; this can be secondary to a primary insurance as long as it is not HIP – they are moved to HIP Maternity. This coverage can stay on for 12 months after baby is born. </a:t>
            </a:r>
            <a:endParaRPr lang="en-US" sz="1600" b="0" i="0" dirty="0">
              <a:effectLst/>
            </a:endParaRPr>
          </a:p>
          <a:p>
            <a:pPr>
              <a:buFont typeface="Arial" panose="020B0604020202020204" pitchFamily="34" charset="0"/>
              <a:buChar char="•"/>
            </a:pPr>
            <a:r>
              <a:rPr lang="en-US" sz="1800" b="1" i="0" dirty="0">
                <a:effectLst/>
              </a:rPr>
              <a:t>Package C </a:t>
            </a:r>
            <a:r>
              <a:rPr lang="en-US" sz="1800" b="0" i="0" dirty="0">
                <a:effectLst/>
              </a:rPr>
              <a:t>– Called the Children’s Health Insurance Program (CHIP), this extension of care covers children over income for Package A. CHIP includes the same health benefits as Package A but can have co-pays. </a:t>
            </a:r>
            <a:endParaRPr lang="en-US" sz="1800" dirty="0"/>
          </a:p>
          <a:p>
            <a:pPr lvl="1"/>
            <a:r>
              <a:rPr lang="en-US" sz="1600" b="0" i="0" dirty="0">
                <a:effectLst/>
              </a:rPr>
              <a:t>Children 1-18: 164-255% of poverty with NO other insurance coverage</a:t>
            </a:r>
          </a:p>
          <a:p>
            <a:pPr lvl="1"/>
            <a:r>
              <a:rPr lang="en-US" sz="1600" b="0" i="0" dirty="0">
                <a:effectLst/>
              </a:rPr>
              <a:t>Premium paying.  </a:t>
            </a:r>
            <a:r>
              <a:rPr lang="en-US" sz="1600" dirty="0"/>
              <a:t>Premium is for 1 child or 2+ children and ranges from $22-$70 a month. Failure to pay the premium can result in removal from the program. </a:t>
            </a:r>
          </a:p>
          <a:p>
            <a:pPr lvl="1"/>
            <a:r>
              <a:rPr lang="en-US" sz="1600" b="0" i="0" dirty="0">
                <a:effectLst/>
              </a:rPr>
              <a:t>No coverage until premium is paid and</a:t>
            </a:r>
            <a:r>
              <a:rPr lang="en-US" sz="1600" dirty="0"/>
              <a:t>, therefore, there is no retro coverage. </a:t>
            </a:r>
            <a:endParaRPr lang="en-US" sz="1600" b="0" i="0" dirty="0">
              <a:effectLst/>
            </a:endParaRPr>
          </a:p>
        </p:txBody>
      </p:sp>
    </p:spTree>
    <p:extLst>
      <p:ext uri="{BB962C8B-B14F-4D97-AF65-F5344CB8AC3E}">
        <p14:creationId xmlns:p14="http://schemas.microsoft.com/office/powerpoint/2010/main" val="392650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E90D9-B932-2433-3DAB-F86B63DD5C03}"/>
              </a:ext>
            </a:extLst>
          </p:cNvPr>
          <p:cNvSpPr>
            <a:spLocks noGrp="1"/>
          </p:cNvSpPr>
          <p:nvPr>
            <p:ph type="title"/>
          </p:nvPr>
        </p:nvSpPr>
        <p:spPr>
          <a:xfrm>
            <a:off x="572493" y="238540"/>
            <a:ext cx="11018520" cy="917908"/>
          </a:xfrm>
        </p:spPr>
        <p:txBody>
          <a:bodyPr anchor="b">
            <a:normAutofit/>
          </a:bodyPr>
          <a:lstStyle/>
          <a:p>
            <a:r>
              <a:rPr lang="en-US" sz="5400" b="1" dirty="0">
                <a:solidFill>
                  <a:srgbClr val="1D426C"/>
                </a:solidFill>
              </a:rPr>
              <a:t>Healthy Indiana Plan</a:t>
            </a:r>
          </a:p>
        </p:txBody>
      </p:sp>
      <p:sp>
        <p:nvSpPr>
          <p:cNvPr id="3" name="Content Placeholder 2">
            <a:extLst>
              <a:ext uri="{FF2B5EF4-FFF2-40B4-BE49-F238E27FC236}">
                <a16:creationId xmlns:a16="http://schemas.microsoft.com/office/drawing/2014/main" id="{3A339F9C-D538-B61C-14E9-99DA6B2EF4B5}"/>
              </a:ext>
            </a:extLst>
          </p:cNvPr>
          <p:cNvSpPr>
            <a:spLocks noGrp="1"/>
          </p:cNvSpPr>
          <p:nvPr>
            <p:ph idx="1"/>
          </p:nvPr>
        </p:nvSpPr>
        <p:spPr>
          <a:xfrm>
            <a:off x="359953" y="1228165"/>
            <a:ext cx="10442518" cy="5181622"/>
          </a:xfrm>
        </p:spPr>
        <p:txBody>
          <a:bodyPr anchor="t">
            <a:normAutofit/>
          </a:bodyPr>
          <a:lstStyle/>
          <a:p>
            <a:pPr marL="0" indent="0">
              <a:buNone/>
            </a:pPr>
            <a:r>
              <a:rPr lang="en-US" sz="1800" b="0" i="0" dirty="0">
                <a:effectLst/>
              </a:rPr>
              <a:t>A health-insurance program for qualified adults. It pays for medical costs for members and can possibly even provide vision and dental coverage. </a:t>
            </a:r>
            <a:r>
              <a:rPr lang="en-US" sz="1800" b="1" i="0" dirty="0">
                <a:effectLst/>
              </a:rPr>
              <a:t>The plan covers Hoosiers ages 19 to 64 who meet specific income levels.</a:t>
            </a:r>
          </a:p>
          <a:p>
            <a:pPr marL="0" indent="0">
              <a:buNone/>
            </a:pPr>
            <a:r>
              <a:rPr lang="en-US" sz="1600" i="0" dirty="0">
                <a:effectLst/>
              </a:rPr>
              <a:t>HIP has thr</a:t>
            </a:r>
            <a:r>
              <a:rPr lang="en-US" sz="1600" dirty="0"/>
              <a:t>ee Managed Care Organizations: Anthem, CareSource and Managed Health Services (MHS).</a:t>
            </a:r>
            <a:endParaRPr lang="en-US" sz="700" b="1" i="0" dirty="0">
              <a:effectLst/>
            </a:endParaRPr>
          </a:p>
          <a:p>
            <a:pPr marL="342900" indent="-342900">
              <a:buFont typeface="+mj-lt"/>
              <a:buAutoNum type="arabicPeriod"/>
            </a:pPr>
            <a:r>
              <a:rPr lang="en-US" sz="1400" b="1" dirty="0"/>
              <a:t>HIP : </a:t>
            </a:r>
            <a:r>
              <a:rPr lang="en-US" sz="1400" dirty="0"/>
              <a:t>The </a:t>
            </a:r>
            <a:r>
              <a:rPr lang="en-US" sz="1400" b="1" dirty="0">
                <a:hlinkClick r:id="rId3">
                  <a:extLst>
                    <a:ext uri="{A12FA001-AC4F-418D-AE19-62706E023703}">
                      <ahyp:hlinkClr xmlns:ahyp="http://schemas.microsoft.com/office/drawing/2018/hyperlinkcolor" val="tx"/>
                    </a:ext>
                  </a:extLst>
                </a:hlinkClick>
              </a:rPr>
              <a:t>Healthy Indiana Plan</a:t>
            </a:r>
            <a:r>
              <a:rPr lang="en-US" sz="1400" b="1" dirty="0"/>
              <a:t> </a:t>
            </a:r>
            <a:r>
              <a:rPr lang="en-US" sz="1400" dirty="0"/>
              <a:t>has two pathways to coverage which includes </a:t>
            </a:r>
            <a:r>
              <a:rPr lang="en-US" sz="1400" b="1" dirty="0"/>
              <a:t>HIP Plus </a:t>
            </a:r>
            <a:r>
              <a:rPr lang="en-US" sz="1400" dirty="0"/>
              <a:t>and </a:t>
            </a:r>
            <a:r>
              <a:rPr lang="en-US" sz="1400" b="1" dirty="0"/>
              <a:t>HIP Basic. </a:t>
            </a:r>
          </a:p>
          <a:p>
            <a:pPr lvl="1"/>
            <a:r>
              <a:rPr lang="en-US" sz="1400" b="1" dirty="0"/>
              <a:t>HIP Plus:</a:t>
            </a:r>
            <a:r>
              <a:rPr lang="en-US" sz="1400" b="0" i="0" dirty="0">
                <a:effectLst/>
              </a:rPr>
              <a:t> The initial plan selection for all members and offers the</a:t>
            </a:r>
            <a:r>
              <a:rPr lang="en-US" sz="1400" b="1" i="0" dirty="0">
                <a:effectLst/>
              </a:rPr>
              <a:t> </a:t>
            </a:r>
            <a:r>
              <a:rPr lang="en-US" sz="1400" i="0" dirty="0">
                <a:effectLst/>
              </a:rPr>
              <a:t>best value</a:t>
            </a:r>
            <a:r>
              <a:rPr lang="en-US" sz="1400" b="0" i="0" dirty="0">
                <a:effectLst/>
              </a:rPr>
              <a:t>. HIP Plus has comprehensive benefits including vision, dental and chiropractic. </a:t>
            </a:r>
            <a:r>
              <a:rPr lang="en-US" sz="1400" dirty="0"/>
              <a:t>M</a:t>
            </a:r>
            <a:r>
              <a:rPr lang="en-US" sz="1400" b="0" i="0" dirty="0">
                <a:effectLst/>
              </a:rPr>
              <a:t>embers pay an affordable monthly POWER account contribution based on income. There is no copayment required for receiving services with one exception: using the emergency room where there is no true emergency.</a:t>
            </a:r>
          </a:p>
          <a:p>
            <a:pPr lvl="1"/>
            <a:r>
              <a:rPr lang="en-US" sz="1400" b="1" dirty="0"/>
              <a:t>HIP Basic:</a:t>
            </a:r>
            <a:r>
              <a:rPr lang="en-US" sz="1400" b="0" i="0" dirty="0">
                <a:solidFill>
                  <a:srgbClr val="333333"/>
                </a:solidFill>
                <a:effectLst/>
              </a:rPr>
              <a:t> HIP Basic is the fallback option for members with household income less than or equal to 100% of the </a:t>
            </a:r>
            <a:r>
              <a:rPr lang="en-US" sz="1400" b="0" i="0" dirty="0">
                <a:effectLst/>
              </a:rPr>
              <a:t>federal poverty level </a:t>
            </a:r>
            <a:r>
              <a:rPr lang="en-US" sz="1400" b="0" i="0" dirty="0">
                <a:solidFill>
                  <a:srgbClr val="333333"/>
                </a:solidFill>
                <a:effectLst/>
              </a:rPr>
              <a:t>who don't make their POWER account contributions. The benefits are reduced. Health benefits are covered but not vision or dental services. The member is also required to make a copayment each time he or she receives a health care service, such as going to the doctor, filling a prescription or staying in the hospital. </a:t>
            </a:r>
            <a:r>
              <a:rPr lang="en-US" sz="1400" i="1" dirty="0"/>
              <a:t>Copayments may range from $4 to $8 per doctor visit or prescription filled and may be as high as $75 per hospital stay. </a:t>
            </a:r>
          </a:p>
          <a:p>
            <a:pPr lvl="1"/>
            <a:r>
              <a:rPr lang="en-US" sz="1400" b="1" dirty="0"/>
              <a:t>State Plan</a:t>
            </a:r>
            <a:r>
              <a:rPr lang="en-US" sz="1400" dirty="0"/>
              <a:t>:  This term may be added to a plan if the MCO has determined the patient to be Medically Frail.  Insurance companies do this by looking at the Health Assessment or by the diagnosis codes and CPT codes it is billed for the patient. There are forms that can be done to help the process along. It gives the provider more billable services for the patient by giving them enhanced benefits. </a:t>
            </a:r>
            <a:endParaRPr lang="en-US" sz="1400" b="0" i="0" dirty="0">
              <a:solidFill>
                <a:srgbClr val="333333"/>
              </a:solidFill>
              <a:effectLst/>
            </a:endParaRPr>
          </a:p>
          <a:p>
            <a:pPr marL="457200" lvl="1" indent="0">
              <a:buNone/>
            </a:pPr>
            <a:endParaRPr lang="en-US" sz="1400" b="1" i="1" u="sng" dirty="0"/>
          </a:p>
          <a:p>
            <a:pPr marL="342900" indent="-342900">
              <a:buFont typeface="+mj-lt"/>
              <a:buAutoNum type="arabicPeriod"/>
            </a:pPr>
            <a:r>
              <a:rPr lang="en-US" sz="1400" b="1" dirty="0"/>
              <a:t>HIP Maternity</a:t>
            </a:r>
            <a:r>
              <a:rPr lang="en-US" sz="1400" dirty="0"/>
              <a:t>: Only applies to HIP members that become pregnant.</a:t>
            </a:r>
          </a:p>
          <a:p>
            <a:pPr lvl="1"/>
            <a:r>
              <a:rPr lang="en-US" sz="1400" b="0" i="0" dirty="0">
                <a:effectLst/>
              </a:rPr>
              <a:t>HIP Maternity will cover enhanced benefits during pregnancy, this includes vision, dental, chiropractic services, non-emergency transportation, and enhanced smoking cessation services for pregnant women. </a:t>
            </a:r>
          </a:p>
          <a:p>
            <a:pPr lvl="1"/>
            <a:r>
              <a:rPr lang="en-US" sz="1400" dirty="0"/>
              <a:t>Exempt from the HIP work requirement. </a:t>
            </a:r>
            <a:endParaRPr lang="en-US" sz="1400" b="1" dirty="0"/>
          </a:p>
        </p:txBody>
      </p:sp>
      <p:sp>
        <p:nvSpPr>
          <p:cNvPr id="4" name="TextBox 3">
            <a:extLst>
              <a:ext uri="{FF2B5EF4-FFF2-40B4-BE49-F238E27FC236}">
                <a16:creationId xmlns:a16="http://schemas.microsoft.com/office/drawing/2014/main" id="{6CE8D0D5-7703-68CE-E526-D3F955A28136}"/>
              </a:ext>
            </a:extLst>
          </p:cNvPr>
          <p:cNvSpPr txBox="1"/>
          <p:nvPr/>
        </p:nvSpPr>
        <p:spPr>
          <a:xfrm>
            <a:off x="-324752" y="6188573"/>
            <a:ext cx="11811928" cy="861774"/>
          </a:xfrm>
          <a:prstGeom prst="rect">
            <a:avLst/>
          </a:prstGeom>
          <a:noFill/>
        </p:spPr>
        <p:txBody>
          <a:bodyPr wrap="square" rtlCol="0">
            <a:spAutoFit/>
          </a:bodyPr>
          <a:lstStyle/>
          <a:p>
            <a:pPr algn="ctr"/>
            <a:r>
              <a:rPr lang="en-US" sz="1600" b="1" i="1" dirty="0"/>
              <a:t>POWER account payments are currently not happening due to an ongoing lawsuit.</a:t>
            </a:r>
          </a:p>
          <a:p>
            <a:pPr algn="ctr"/>
            <a:r>
              <a:rPr lang="en-US" sz="1600" b="1" i="1" dirty="0"/>
              <a:t> All payments are currently suspended right now.  </a:t>
            </a:r>
          </a:p>
          <a:p>
            <a:endParaRPr lang="en-US" dirty="0"/>
          </a:p>
        </p:txBody>
      </p:sp>
    </p:spTree>
    <p:extLst>
      <p:ext uri="{BB962C8B-B14F-4D97-AF65-F5344CB8AC3E}">
        <p14:creationId xmlns:p14="http://schemas.microsoft.com/office/powerpoint/2010/main" val="705868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D7E9F-D37C-AD5A-CF1C-DE5C7EF7BA23}"/>
              </a:ext>
            </a:extLst>
          </p:cNvPr>
          <p:cNvSpPr>
            <a:spLocks noGrp="1"/>
          </p:cNvSpPr>
          <p:nvPr>
            <p:ph type="title"/>
          </p:nvPr>
        </p:nvSpPr>
        <p:spPr/>
        <p:txBody>
          <a:bodyPr/>
          <a:lstStyle/>
          <a:p>
            <a:r>
              <a:rPr lang="en-US" b="1" dirty="0">
                <a:solidFill>
                  <a:srgbClr val="002060"/>
                </a:solidFill>
              </a:rPr>
              <a:t>How can we find out if someone has coverage?</a:t>
            </a:r>
          </a:p>
        </p:txBody>
      </p:sp>
      <p:sp>
        <p:nvSpPr>
          <p:cNvPr id="3" name="Content Placeholder 2">
            <a:extLst>
              <a:ext uri="{FF2B5EF4-FFF2-40B4-BE49-F238E27FC236}">
                <a16:creationId xmlns:a16="http://schemas.microsoft.com/office/drawing/2014/main" id="{F3A9EBAE-B8AD-6D9F-D64C-8EB6E0B30A98}"/>
              </a:ext>
            </a:extLst>
          </p:cNvPr>
          <p:cNvSpPr>
            <a:spLocks noGrp="1"/>
          </p:cNvSpPr>
          <p:nvPr>
            <p:ph idx="1"/>
          </p:nvPr>
        </p:nvSpPr>
        <p:spPr/>
        <p:txBody>
          <a:bodyPr>
            <a:normAutofit fontScale="85000" lnSpcReduction="20000"/>
          </a:bodyPr>
          <a:lstStyle/>
          <a:p>
            <a:pPr marL="0" indent="0">
              <a:buNone/>
            </a:pPr>
            <a:r>
              <a:rPr lang="en-US" b="1" dirty="0">
                <a:hlinkClick r:id="rId2">
                  <a:extLst>
                    <a:ext uri="{A12FA001-AC4F-418D-AE19-62706E023703}">
                      <ahyp:hlinkClr xmlns:ahyp="http://schemas.microsoft.com/office/drawing/2018/hyperlinkcolor" val="tx"/>
                    </a:ext>
                  </a:extLst>
                </a:hlinkClick>
              </a:rPr>
              <a:t>Medicaid</a:t>
            </a:r>
            <a:r>
              <a:rPr lang="en-US" b="1" dirty="0"/>
              <a:t> is both a type of insurance and is used as a general term for insurance through the state. It can be tricky when somebody says, “I have Medicaid,” for that reason. </a:t>
            </a:r>
            <a:endParaRPr lang="en-US" sz="2400" b="1" dirty="0"/>
          </a:p>
          <a:p>
            <a:endParaRPr lang="en-US" dirty="0"/>
          </a:p>
          <a:p>
            <a:pPr marL="0" indent="0">
              <a:buNone/>
            </a:pPr>
            <a:r>
              <a:rPr lang="en-US" dirty="0"/>
              <a:t>If a provider takes any IHCP, someone in your company has access to the IndianaMedicaid.com portal.  They can look up a person’s coverage if it is active.  </a:t>
            </a:r>
          </a:p>
          <a:p>
            <a:pPr marL="0" indent="0">
              <a:buNone/>
            </a:pPr>
            <a:endParaRPr lang="en-US" dirty="0"/>
          </a:p>
          <a:p>
            <a:pPr marL="0" indent="0">
              <a:buNone/>
            </a:pPr>
            <a:r>
              <a:rPr lang="en-US" dirty="0"/>
              <a:t>A patient can set up a benefits portal to check on pending, approved or denied applications; more on that later in this presentation. </a:t>
            </a:r>
          </a:p>
          <a:p>
            <a:pPr marL="0" indent="0">
              <a:buNone/>
            </a:pPr>
            <a:endParaRPr lang="en-US" dirty="0"/>
          </a:p>
          <a:p>
            <a:pPr marL="0" indent="0">
              <a:buNone/>
            </a:pPr>
            <a:r>
              <a:rPr lang="en-US" dirty="0"/>
              <a:t>Lastly, a person, or an authorized representative, can contact the FSSA by calling them.  You should expect long wait times and be prepared with your case or social security number. </a:t>
            </a:r>
          </a:p>
        </p:txBody>
      </p:sp>
    </p:spTree>
    <p:extLst>
      <p:ext uri="{BB962C8B-B14F-4D97-AF65-F5344CB8AC3E}">
        <p14:creationId xmlns:p14="http://schemas.microsoft.com/office/powerpoint/2010/main" val="176366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DF4E0-EEA0-FC8B-4E3C-49CB54237332}"/>
              </a:ext>
            </a:extLst>
          </p:cNvPr>
          <p:cNvSpPr>
            <a:spLocks noGrp="1"/>
          </p:cNvSpPr>
          <p:nvPr>
            <p:ph type="title"/>
          </p:nvPr>
        </p:nvSpPr>
        <p:spPr>
          <a:xfrm>
            <a:off x="838200" y="309369"/>
            <a:ext cx="10515600" cy="1325563"/>
          </a:xfrm>
        </p:spPr>
        <p:txBody>
          <a:bodyPr/>
          <a:lstStyle/>
          <a:p>
            <a:r>
              <a:rPr lang="en-US" b="1" dirty="0">
                <a:solidFill>
                  <a:srgbClr val="002060"/>
                </a:solidFill>
              </a:rPr>
              <a:t>What is changing?</a:t>
            </a:r>
            <a:br>
              <a:rPr lang="en-US" b="1" dirty="0">
                <a:solidFill>
                  <a:srgbClr val="002060"/>
                </a:solidFill>
              </a:rPr>
            </a:br>
            <a:r>
              <a:rPr lang="en-US" b="1" dirty="0">
                <a:solidFill>
                  <a:srgbClr val="002060"/>
                </a:solidFill>
              </a:rPr>
              <a:t>			</a:t>
            </a:r>
            <a:r>
              <a:rPr lang="en-US" sz="3600" b="1" dirty="0">
                <a:solidFill>
                  <a:srgbClr val="002060"/>
                </a:solidFill>
              </a:rPr>
              <a:t>This is what we know today.  </a:t>
            </a:r>
            <a:r>
              <a:rPr lang="en-US" dirty="0"/>
              <a:t>	</a:t>
            </a:r>
          </a:p>
        </p:txBody>
      </p:sp>
      <p:sp>
        <p:nvSpPr>
          <p:cNvPr id="3" name="Content Placeholder 2">
            <a:extLst>
              <a:ext uri="{FF2B5EF4-FFF2-40B4-BE49-F238E27FC236}">
                <a16:creationId xmlns:a16="http://schemas.microsoft.com/office/drawing/2014/main" id="{D605025D-6C43-9C87-6FB7-CD18BA75E66B}"/>
              </a:ext>
            </a:extLst>
          </p:cNvPr>
          <p:cNvSpPr>
            <a:spLocks noGrp="1"/>
          </p:cNvSpPr>
          <p:nvPr>
            <p:ph idx="1"/>
          </p:nvPr>
        </p:nvSpPr>
        <p:spPr>
          <a:xfrm>
            <a:off x="838200" y="1752600"/>
            <a:ext cx="10515600" cy="5105399"/>
          </a:xfrm>
        </p:spPr>
        <p:txBody>
          <a:bodyPr>
            <a:normAutofit fontScale="77500" lnSpcReduction="20000"/>
          </a:bodyPr>
          <a:lstStyle/>
          <a:p>
            <a:r>
              <a:rPr lang="en-US" b="1" dirty="0"/>
              <a:t>Redeterminations at least twice a year</a:t>
            </a:r>
          </a:p>
          <a:p>
            <a:pPr lvl="1"/>
            <a:r>
              <a:rPr lang="en-US" dirty="0"/>
              <a:t>Part of the new Federal law – already started </a:t>
            </a:r>
          </a:p>
          <a:p>
            <a:pPr lvl="1"/>
            <a:r>
              <a:rPr lang="en-US" dirty="0"/>
              <a:t>Clients should be reminded </a:t>
            </a:r>
          </a:p>
          <a:p>
            <a:pPr lvl="2"/>
            <a:r>
              <a:rPr lang="en-US" dirty="0"/>
              <a:t>Keep the FSSA updated on their current phone number and address</a:t>
            </a:r>
          </a:p>
          <a:p>
            <a:pPr lvl="2"/>
            <a:r>
              <a:rPr lang="en-US" dirty="0"/>
              <a:t>Open their mail from the FSSA immediately upon receiving it.</a:t>
            </a:r>
          </a:p>
          <a:p>
            <a:pPr lvl="2"/>
            <a:r>
              <a:rPr lang="en-US" dirty="0"/>
              <a:t>All paperwork should be signed and returned with backup as requested. </a:t>
            </a:r>
          </a:p>
          <a:p>
            <a:pPr lvl="2"/>
            <a:r>
              <a:rPr lang="en-US" dirty="0"/>
              <a:t>Redeterminations may be different for different insurance types in your household. </a:t>
            </a:r>
          </a:p>
          <a:p>
            <a:r>
              <a:rPr lang="en-US" b="1" dirty="0"/>
              <a:t>HIP Work Requirements</a:t>
            </a:r>
          </a:p>
          <a:p>
            <a:pPr lvl="1"/>
            <a:r>
              <a:rPr lang="en-US" dirty="0"/>
              <a:t>The following is what is known as of the time of this presentation. </a:t>
            </a:r>
          </a:p>
          <a:p>
            <a:pPr lvl="1"/>
            <a:r>
              <a:rPr lang="en-US" dirty="0"/>
              <a:t>Indiana is still working on documents and policy concerning timing, exemptions, and reporting</a:t>
            </a:r>
          </a:p>
          <a:p>
            <a:pPr lvl="1"/>
            <a:r>
              <a:rPr lang="en-US" dirty="0"/>
              <a:t>You can sign up for Covering Kids &amp; Families of Indiana Newsletter to stay up to date. </a:t>
            </a:r>
            <a:r>
              <a:rPr lang="en-US" dirty="0">
                <a:hlinkClick r:id="rId2"/>
              </a:rPr>
              <a:t>https://www.ckfindiana.org/</a:t>
            </a:r>
            <a:r>
              <a:rPr lang="en-US" dirty="0"/>
              <a:t> </a:t>
            </a:r>
          </a:p>
          <a:p>
            <a:r>
              <a:rPr lang="en-US" b="1" dirty="0"/>
              <a:t>HIP 3.0 </a:t>
            </a:r>
          </a:p>
          <a:p>
            <a:pPr lvl="1"/>
            <a:r>
              <a:rPr lang="en-US" dirty="0"/>
              <a:t>Application was prepared and presented to CMS for approval. If approved would start January 1, 2028.</a:t>
            </a:r>
          </a:p>
          <a:p>
            <a:pPr lvl="1"/>
            <a:r>
              <a:rPr lang="en-US" dirty="0"/>
              <a:t>Major change: HIP only for non-disabled adults 19-64 (others would go back to HHW or Medicaid), co-payments for services, out of pocket max of 5% of household income, one benefits package for all enrollees. </a:t>
            </a:r>
          </a:p>
        </p:txBody>
      </p:sp>
    </p:spTree>
    <p:extLst>
      <p:ext uri="{BB962C8B-B14F-4D97-AF65-F5344CB8AC3E}">
        <p14:creationId xmlns:p14="http://schemas.microsoft.com/office/powerpoint/2010/main" val="135888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256BC-C221-4E4F-B0AB-C0897F97C0B0}"/>
              </a:ext>
            </a:extLst>
          </p:cNvPr>
          <p:cNvSpPr>
            <a:spLocks noGrp="1"/>
          </p:cNvSpPr>
          <p:nvPr>
            <p:ph type="title"/>
          </p:nvPr>
        </p:nvSpPr>
        <p:spPr/>
        <p:txBody>
          <a:bodyPr/>
          <a:lstStyle/>
          <a:p>
            <a:r>
              <a:rPr lang="en-US" dirty="0"/>
              <a:t>  </a:t>
            </a:r>
          </a:p>
        </p:txBody>
      </p:sp>
      <p:pic>
        <p:nvPicPr>
          <p:cNvPr id="5" name="Picture 4">
            <a:extLst>
              <a:ext uri="{FF2B5EF4-FFF2-40B4-BE49-F238E27FC236}">
                <a16:creationId xmlns:a16="http://schemas.microsoft.com/office/drawing/2014/main" id="{4C0DD6CD-3D37-4A20-9602-FDA418D47916}"/>
              </a:ext>
            </a:extLst>
          </p:cNvPr>
          <p:cNvPicPr>
            <a:picLocks noChangeAspect="1"/>
          </p:cNvPicPr>
          <p:nvPr/>
        </p:nvPicPr>
        <p:blipFill>
          <a:blip r:embed="rId2"/>
          <a:stretch>
            <a:fillRect/>
          </a:stretch>
        </p:blipFill>
        <p:spPr>
          <a:xfrm>
            <a:off x="415459" y="207659"/>
            <a:ext cx="10835247" cy="6096490"/>
          </a:xfrm>
          <a:prstGeom prst="rect">
            <a:avLst/>
          </a:prstGeom>
        </p:spPr>
      </p:pic>
    </p:spTree>
    <p:extLst>
      <p:ext uri="{BB962C8B-B14F-4D97-AF65-F5344CB8AC3E}">
        <p14:creationId xmlns:p14="http://schemas.microsoft.com/office/powerpoint/2010/main" val="3573567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EBCA73-414C-4D26-8E92-D099CEC24414}"/>
              </a:ext>
            </a:extLst>
          </p:cNvPr>
          <p:cNvPicPr>
            <a:picLocks noChangeAspect="1"/>
          </p:cNvPicPr>
          <p:nvPr/>
        </p:nvPicPr>
        <p:blipFill>
          <a:blip r:embed="rId2"/>
          <a:stretch>
            <a:fillRect/>
          </a:stretch>
        </p:blipFill>
        <p:spPr>
          <a:xfrm>
            <a:off x="505105" y="441283"/>
            <a:ext cx="10620095" cy="5975434"/>
          </a:xfrm>
          <a:prstGeom prst="rect">
            <a:avLst/>
          </a:prstGeom>
        </p:spPr>
      </p:pic>
    </p:spTree>
    <p:extLst>
      <p:ext uri="{BB962C8B-B14F-4D97-AF65-F5344CB8AC3E}">
        <p14:creationId xmlns:p14="http://schemas.microsoft.com/office/powerpoint/2010/main" val="1944237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09DF4B-E3F0-4048-A519-198188E72218}"/>
              </a:ext>
            </a:extLst>
          </p:cNvPr>
          <p:cNvPicPr>
            <a:picLocks noChangeAspect="1"/>
          </p:cNvPicPr>
          <p:nvPr/>
        </p:nvPicPr>
        <p:blipFill>
          <a:blip r:embed="rId2"/>
          <a:stretch>
            <a:fillRect/>
          </a:stretch>
        </p:blipFill>
        <p:spPr>
          <a:xfrm>
            <a:off x="280987" y="157162"/>
            <a:ext cx="11630025" cy="6543675"/>
          </a:xfrm>
          <a:prstGeom prst="rect">
            <a:avLst/>
          </a:prstGeom>
        </p:spPr>
      </p:pic>
    </p:spTree>
    <p:extLst>
      <p:ext uri="{BB962C8B-B14F-4D97-AF65-F5344CB8AC3E}">
        <p14:creationId xmlns:p14="http://schemas.microsoft.com/office/powerpoint/2010/main" val="156955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7D2D81-C020-48C8-A621-29675DA587EB}"/>
              </a:ext>
            </a:extLst>
          </p:cNvPr>
          <p:cNvPicPr>
            <a:picLocks noChangeAspect="1"/>
          </p:cNvPicPr>
          <p:nvPr/>
        </p:nvPicPr>
        <p:blipFill>
          <a:blip r:embed="rId2"/>
          <a:stretch>
            <a:fillRect/>
          </a:stretch>
        </p:blipFill>
        <p:spPr>
          <a:xfrm>
            <a:off x="280988" y="358588"/>
            <a:ext cx="11272032" cy="6342249"/>
          </a:xfrm>
          <a:prstGeom prst="rect">
            <a:avLst/>
          </a:prstGeom>
        </p:spPr>
      </p:pic>
    </p:spTree>
    <p:extLst>
      <p:ext uri="{BB962C8B-B14F-4D97-AF65-F5344CB8AC3E}">
        <p14:creationId xmlns:p14="http://schemas.microsoft.com/office/powerpoint/2010/main" val="2014201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2899A9-86FA-4316-8E5F-0C768D2A81C9}"/>
              </a:ext>
            </a:extLst>
          </p:cNvPr>
          <p:cNvPicPr>
            <a:picLocks noChangeAspect="1"/>
          </p:cNvPicPr>
          <p:nvPr/>
        </p:nvPicPr>
        <p:blipFill>
          <a:blip r:embed="rId2"/>
          <a:stretch>
            <a:fillRect/>
          </a:stretch>
        </p:blipFill>
        <p:spPr>
          <a:xfrm>
            <a:off x="298916" y="272308"/>
            <a:ext cx="11220731" cy="6313384"/>
          </a:xfrm>
          <a:prstGeom prst="rect">
            <a:avLst/>
          </a:prstGeom>
        </p:spPr>
      </p:pic>
      <p:sp>
        <p:nvSpPr>
          <p:cNvPr id="2" name="TextBox 1">
            <a:extLst>
              <a:ext uri="{FF2B5EF4-FFF2-40B4-BE49-F238E27FC236}">
                <a16:creationId xmlns:a16="http://schemas.microsoft.com/office/drawing/2014/main" id="{2B745588-868C-8A5B-41D0-BD6CE1B81878}"/>
              </a:ext>
            </a:extLst>
          </p:cNvPr>
          <p:cNvSpPr txBox="1"/>
          <p:nvPr/>
        </p:nvSpPr>
        <p:spPr>
          <a:xfrm>
            <a:off x="672353" y="6216360"/>
            <a:ext cx="6577122" cy="369332"/>
          </a:xfrm>
          <a:prstGeom prst="rect">
            <a:avLst/>
          </a:prstGeom>
          <a:noFill/>
        </p:spPr>
        <p:txBody>
          <a:bodyPr wrap="none" rtlCol="0">
            <a:spAutoFit/>
          </a:bodyPr>
          <a:lstStyle/>
          <a:p>
            <a:r>
              <a:rPr lang="en-US" dirty="0"/>
              <a:t>Prescreening tool for exemptions: </a:t>
            </a:r>
            <a:r>
              <a:rPr lang="en-US" dirty="0">
                <a:hlinkClick r:id="rId3"/>
              </a:rPr>
              <a:t>https://hipworkscreen.in.gov/hwr</a:t>
            </a:r>
            <a:r>
              <a:rPr lang="en-US" dirty="0"/>
              <a:t> </a:t>
            </a:r>
          </a:p>
        </p:txBody>
      </p:sp>
    </p:spTree>
    <p:extLst>
      <p:ext uri="{BB962C8B-B14F-4D97-AF65-F5344CB8AC3E}">
        <p14:creationId xmlns:p14="http://schemas.microsoft.com/office/powerpoint/2010/main" val="4020353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1B053-1391-3332-9458-8FC03E9C5D93}"/>
              </a:ext>
            </a:extLst>
          </p:cNvPr>
          <p:cNvSpPr>
            <a:spLocks noGrp="1"/>
          </p:cNvSpPr>
          <p:nvPr>
            <p:ph type="title"/>
          </p:nvPr>
        </p:nvSpPr>
        <p:spPr/>
        <p:txBody>
          <a:bodyPr/>
          <a:lstStyle/>
          <a:p>
            <a:r>
              <a:rPr lang="en-US" dirty="0"/>
              <a:t>Medically Frail Exemption</a:t>
            </a:r>
          </a:p>
        </p:txBody>
      </p:sp>
      <p:sp>
        <p:nvSpPr>
          <p:cNvPr id="3" name="Content Placeholder 2">
            <a:extLst>
              <a:ext uri="{FF2B5EF4-FFF2-40B4-BE49-F238E27FC236}">
                <a16:creationId xmlns:a16="http://schemas.microsoft.com/office/drawing/2014/main" id="{BDED3D7E-2332-7BE3-A208-C51F20FF65AF}"/>
              </a:ext>
            </a:extLst>
          </p:cNvPr>
          <p:cNvSpPr>
            <a:spLocks noGrp="1"/>
          </p:cNvSpPr>
          <p:nvPr>
            <p:ph idx="1"/>
          </p:nvPr>
        </p:nvSpPr>
        <p:spPr/>
        <p:txBody>
          <a:bodyPr>
            <a:normAutofit lnSpcReduction="10000"/>
          </a:bodyPr>
          <a:lstStyle/>
          <a:p>
            <a:r>
              <a:rPr lang="en-US" dirty="0"/>
              <a:t>Medically Frail is a Federal term for someone who needs enhanced, comprehensive coverage</a:t>
            </a:r>
          </a:p>
          <a:p>
            <a:pPr lvl="1"/>
            <a:r>
              <a:rPr lang="en-US" dirty="0"/>
              <a:t>Currently being determined by the MCO who inform the OMPP of the status</a:t>
            </a:r>
          </a:p>
          <a:p>
            <a:pPr lvl="2"/>
            <a:r>
              <a:rPr lang="en-US" dirty="0"/>
              <a:t>Patient is notified by mail by the FSSA</a:t>
            </a:r>
          </a:p>
          <a:p>
            <a:pPr lvl="2"/>
            <a:r>
              <a:rPr lang="en-US" dirty="0"/>
              <a:t>The patient is listed as “State Plan” on the Medicaid Provider Portal</a:t>
            </a:r>
          </a:p>
          <a:p>
            <a:pPr lvl="1"/>
            <a:r>
              <a:rPr lang="en-US" dirty="0"/>
              <a:t>January 1</a:t>
            </a:r>
            <a:r>
              <a:rPr lang="en-US" baseline="30000" dirty="0"/>
              <a:t>st</a:t>
            </a:r>
            <a:r>
              <a:rPr lang="en-US" dirty="0"/>
              <a:t>, will switch to the FSSA determining Medically Frail</a:t>
            </a:r>
          </a:p>
          <a:p>
            <a:pPr lvl="1"/>
            <a:r>
              <a:rPr lang="en-US" dirty="0"/>
              <a:t>Process is not completed.</a:t>
            </a:r>
          </a:p>
          <a:p>
            <a:pPr lvl="1"/>
            <a:r>
              <a:rPr lang="en-US" dirty="0"/>
              <a:t>Medical providers will complete paperwork on the patient. Providers will not have to determine the medically frail status but supply the backup in some form which is not released yet.</a:t>
            </a:r>
          </a:p>
          <a:p>
            <a:r>
              <a:rPr lang="en-US" dirty="0"/>
              <a:t>Conditions List: </a:t>
            </a:r>
            <a:r>
              <a:rPr lang="en-US" dirty="0">
                <a:hlinkClick r:id="rId2"/>
              </a:rPr>
              <a:t>https://www.in.gov/fssa/hip/am-i-eligible/conditions-that-may-qualify-you-as-medically-frail</a:t>
            </a:r>
            <a:r>
              <a:rPr lang="en-US" dirty="0"/>
              <a:t> </a:t>
            </a:r>
          </a:p>
        </p:txBody>
      </p:sp>
    </p:spTree>
    <p:extLst>
      <p:ext uri="{BB962C8B-B14F-4D97-AF65-F5344CB8AC3E}">
        <p14:creationId xmlns:p14="http://schemas.microsoft.com/office/powerpoint/2010/main" val="1833985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B056D8-50A3-4046-9B19-7CC3FD8E5413}"/>
              </a:ext>
            </a:extLst>
          </p:cNvPr>
          <p:cNvPicPr>
            <a:picLocks noChangeAspect="1"/>
          </p:cNvPicPr>
          <p:nvPr/>
        </p:nvPicPr>
        <p:blipFill>
          <a:blip r:embed="rId2"/>
          <a:srcRect t="5299"/>
          <a:stretch>
            <a:fillRect/>
          </a:stretch>
        </p:blipFill>
        <p:spPr>
          <a:xfrm>
            <a:off x="388564" y="31222"/>
            <a:ext cx="11175907" cy="5954973"/>
          </a:xfrm>
          <a:prstGeom prst="rect">
            <a:avLst/>
          </a:prstGeom>
        </p:spPr>
      </p:pic>
      <p:sp>
        <p:nvSpPr>
          <p:cNvPr id="2" name="TextBox 1">
            <a:extLst>
              <a:ext uri="{FF2B5EF4-FFF2-40B4-BE49-F238E27FC236}">
                <a16:creationId xmlns:a16="http://schemas.microsoft.com/office/drawing/2014/main" id="{0361E2E4-0A5F-A735-315F-782758E295F6}"/>
              </a:ext>
            </a:extLst>
          </p:cNvPr>
          <p:cNvSpPr txBox="1"/>
          <p:nvPr/>
        </p:nvSpPr>
        <p:spPr>
          <a:xfrm>
            <a:off x="558669" y="5986195"/>
            <a:ext cx="10835696" cy="677108"/>
          </a:xfrm>
          <a:prstGeom prst="rect">
            <a:avLst/>
          </a:prstGeom>
          <a:noFill/>
        </p:spPr>
        <p:txBody>
          <a:bodyPr wrap="square" rtlCol="0">
            <a:spAutoFit/>
          </a:bodyPr>
          <a:lstStyle/>
          <a:p>
            <a:r>
              <a:rPr lang="en-US" sz="2000" b="1" dirty="0">
                <a:hlinkClick r:id="rId3"/>
              </a:rPr>
              <a:t>https://fssabenefits.in.gov</a:t>
            </a:r>
            <a:r>
              <a:rPr lang="en-US" sz="2000" b="1" dirty="0"/>
              <a:t>   &lt; Benefits Portal Sign Up</a:t>
            </a:r>
          </a:p>
          <a:p>
            <a:r>
              <a:rPr lang="en-US" dirty="0"/>
              <a:t>To find out more about the benefits portal: </a:t>
            </a:r>
            <a:r>
              <a:rPr lang="en-US" dirty="0">
                <a:hlinkClick r:id="rId4"/>
              </a:rPr>
              <a:t>https://www.in.gov/fssa/create-a-benefits-portal-account</a:t>
            </a:r>
            <a:r>
              <a:rPr lang="en-US" dirty="0"/>
              <a:t> </a:t>
            </a:r>
          </a:p>
        </p:txBody>
      </p:sp>
    </p:spTree>
    <p:extLst>
      <p:ext uri="{BB962C8B-B14F-4D97-AF65-F5344CB8AC3E}">
        <p14:creationId xmlns:p14="http://schemas.microsoft.com/office/powerpoint/2010/main" val="803201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CAE9B4-781E-4890-A6B0-7AE2C444FF0E}"/>
              </a:ext>
            </a:extLst>
          </p:cNvPr>
          <p:cNvPicPr>
            <a:picLocks noChangeAspect="1"/>
          </p:cNvPicPr>
          <p:nvPr/>
        </p:nvPicPr>
        <p:blipFill>
          <a:blip r:embed="rId2"/>
          <a:stretch>
            <a:fillRect/>
          </a:stretch>
        </p:blipFill>
        <p:spPr>
          <a:xfrm>
            <a:off x="505106" y="360578"/>
            <a:ext cx="10906966" cy="6136843"/>
          </a:xfrm>
          <a:prstGeom prst="rect">
            <a:avLst/>
          </a:prstGeom>
        </p:spPr>
      </p:pic>
    </p:spTree>
    <p:extLst>
      <p:ext uri="{BB962C8B-B14F-4D97-AF65-F5344CB8AC3E}">
        <p14:creationId xmlns:p14="http://schemas.microsoft.com/office/powerpoint/2010/main" val="3244484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E2C518-40EF-45F1-8FC6-785D9CFA3304}"/>
              </a:ext>
            </a:extLst>
          </p:cNvPr>
          <p:cNvPicPr>
            <a:picLocks noChangeAspect="1"/>
          </p:cNvPicPr>
          <p:nvPr/>
        </p:nvPicPr>
        <p:blipFill>
          <a:blip r:embed="rId2"/>
          <a:stretch>
            <a:fillRect/>
          </a:stretch>
        </p:blipFill>
        <p:spPr>
          <a:xfrm>
            <a:off x="352705" y="143777"/>
            <a:ext cx="10889037" cy="6126755"/>
          </a:xfrm>
          <a:prstGeom prst="rect">
            <a:avLst/>
          </a:prstGeom>
        </p:spPr>
      </p:pic>
    </p:spTree>
    <p:extLst>
      <p:ext uri="{BB962C8B-B14F-4D97-AF65-F5344CB8AC3E}">
        <p14:creationId xmlns:p14="http://schemas.microsoft.com/office/powerpoint/2010/main" val="3770473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93ED249-B08A-4480-8452-343EADC41929}"/>
              </a:ext>
            </a:extLst>
          </p:cNvPr>
          <p:cNvPicPr>
            <a:picLocks noChangeAspect="1"/>
          </p:cNvPicPr>
          <p:nvPr/>
        </p:nvPicPr>
        <p:blipFill>
          <a:blip r:embed="rId2"/>
          <a:stretch>
            <a:fillRect/>
          </a:stretch>
        </p:blipFill>
        <p:spPr>
          <a:xfrm>
            <a:off x="442352" y="378899"/>
            <a:ext cx="10841844" cy="6100202"/>
          </a:xfrm>
          <a:prstGeom prst="rect">
            <a:avLst/>
          </a:prstGeom>
        </p:spPr>
      </p:pic>
      <p:sp>
        <p:nvSpPr>
          <p:cNvPr id="3" name="TextBox 2">
            <a:extLst>
              <a:ext uri="{FF2B5EF4-FFF2-40B4-BE49-F238E27FC236}">
                <a16:creationId xmlns:a16="http://schemas.microsoft.com/office/drawing/2014/main" id="{B19F497D-9AE9-7B04-6CBC-D4684431159A}"/>
              </a:ext>
            </a:extLst>
          </p:cNvPr>
          <p:cNvSpPr txBox="1"/>
          <p:nvPr/>
        </p:nvSpPr>
        <p:spPr>
          <a:xfrm>
            <a:off x="907804" y="5968419"/>
            <a:ext cx="4518606" cy="400110"/>
          </a:xfrm>
          <a:prstGeom prst="rect">
            <a:avLst/>
          </a:prstGeom>
          <a:noFill/>
        </p:spPr>
        <p:txBody>
          <a:bodyPr wrap="square" rtlCol="0">
            <a:spAutoFit/>
          </a:bodyPr>
          <a:lstStyle/>
          <a:p>
            <a:r>
              <a:rPr lang="en-US" sz="2000" b="1" dirty="0">
                <a:solidFill>
                  <a:schemeClr val="bg1"/>
                </a:solidFill>
              </a:rPr>
              <a:t>https://fssabenefits.in.gov</a:t>
            </a:r>
          </a:p>
        </p:txBody>
      </p:sp>
    </p:spTree>
    <p:extLst>
      <p:ext uri="{BB962C8B-B14F-4D97-AF65-F5344CB8AC3E}">
        <p14:creationId xmlns:p14="http://schemas.microsoft.com/office/powerpoint/2010/main" val="3051666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3B6516-8A65-494F-8458-084CF9D823A5}"/>
              </a:ext>
            </a:extLst>
          </p:cNvPr>
          <p:cNvPicPr>
            <a:picLocks noChangeAspect="1"/>
          </p:cNvPicPr>
          <p:nvPr/>
        </p:nvPicPr>
        <p:blipFill>
          <a:blip r:embed="rId2"/>
          <a:stretch>
            <a:fillRect/>
          </a:stretch>
        </p:blipFill>
        <p:spPr>
          <a:xfrm>
            <a:off x="744071" y="353012"/>
            <a:ext cx="10933859" cy="6151975"/>
          </a:xfrm>
          <a:prstGeom prst="rect">
            <a:avLst/>
          </a:prstGeom>
        </p:spPr>
      </p:pic>
      <p:sp>
        <p:nvSpPr>
          <p:cNvPr id="4" name="TextBox 3">
            <a:extLst>
              <a:ext uri="{FF2B5EF4-FFF2-40B4-BE49-F238E27FC236}">
                <a16:creationId xmlns:a16="http://schemas.microsoft.com/office/drawing/2014/main" id="{89139393-D059-9D35-D04A-3AA78028A1B2}"/>
              </a:ext>
            </a:extLst>
          </p:cNvPr>
          <p:cNvSpPr txBox="1"/>
          <p:nvPr/>
        </p:nvSpPr>
        <p:spPr>
          <a:xfrm>
            <a:off x="1003823" y="6135655"/>
            <a:ext cx="6297173" cy="369332"/>
          </a:xfrm>
          <a:prstGeom prst="rect">
            <a:avLst/>
          </a:prstGeom>
          <a:noFill/>
        </p:spPr>
        <p:txBody>
          <a:bodyPr wrap="none" rtlCol="0">
            <a:spAutoFit/>
          </a:bodyPr>
          <a:lstStyle/>
          <a:p>
            <a:r>
              <a:rPr lang="en-US" b="1" dirty="0"/>
              <a:t>Prescreening tool direct link: </a:t>
            </a:r>
            <a:r>
              <a:rPr lang="en-US" b="1" dirty="0">
                <a:hlinkClick r:id="rId3"/>
              </a:rPr>
              <a:t>https://hipworkscreen.in.gov/hwr</a:t>
            </a:r>
            <a:r>
              <a:rPr lang="en-US" b="1" dirty="0"/>
              <a:t> </a:t>
            </a:r>
          </a:p>
        </p:txBody>
      </p:sp>
    </p:spTree>
    <p:extLst>
      <p:ext uri="{BB962C8B-B14F-4D97-AF65-F5344CB8AC3E}">
        <p14:creationId xmlns:p14="http://schemas.microsoft.com/office/powerpoint/2010/main" val="1537999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453AB4-68F4-491E-892A-CDCEC2C66D46}"/>
              </a:ext>
            </a:extLst>
          </p:cNvPr>
          <p:cNvPicPr>
            <a:picLocks noChangeAspect="1"/>
          </p:cNvPicPr>
          <p:nvPr/>
        </p:nvPicPr>
        <p:blipFill>
          <a:blip r:embed="rId2"/>
          <a:stretch>
            <a:fillRect/>
          </a:stretch>
        </p:blipFill>
        <p:spPr>
          <a:xfrm>
            <a:off x="612681" y="0"/>
            <a:ext cx="10611131" cy="5970391"/>
          </a:xfrm>
          <a:prstGeom prst="rect">
            <a:avLst/>
          </a:prstGeom>
        </p:spPr>
      </p:pic>
      <p:sp>
        <p:nvSpPr>
          <p:cNvPr id="2" name="TextBox 1">
            <a:extLst>
              <a:ext uri="{FF2B5EF4-FFF2-40B4-BE49-F238E27FC236}">
                <a16:creationId xmlns:a16="http://schemas.microsoft.com/office/drawing/2014/main" id="{FD078230-0780-0768-E584-E8ACC1A9C030}"/>
              </a:ext>
            </a:extLst>
          </p:cNvPr>
          <p:cNvSpPr txBox="1"/>
          <p:nvPr/>
        </p:nvSpPr>
        <p:spPr>
          <a:xfrm>
            <a:off x="968188" y="5970391"/>
            <a:ext cx="8129470" cy="646331"/>
          </a:xfrm>
          <a:prstGeom prst="rect">
            <a:avLst/>
          </a:prstGeom>
          <a:noFill/>
        </p:spPr>
        <p:txBody>
          <a:bodyPr wrap="none" rtlCol="0">
            <a:spAutoFit/>
          </a:bodyPr>
          <a:lstStyle/>
          <a:p>
            <a:r>
              <a:rPr lang="en-US" dirty="0"/>
              <a:t>Direct Link: </a:t>
            </a:r>
            <a:r>
              <a:rPr lang="en-US" dirty="0">
                <a:hlinkClick r:id="rId3"/>
              </a:rPr>
              <a:t>https://www.in.gov/fssa/hip/hip-work-requirements/hwr-partner-toolkit</a:t>
            </a:r>
            <a:endParaRPr lang="en-US" dirty="0"/>
          </a:p>
          <a:p>
            <a:r>
              <a:rPr lang="en-US" dirty="0"/>
              <a:t>FSSA HIP YouTube Videos: </a:t>
            </a:r>
            <a:r>
              <a:rPr lang="en-US" dirty="0">
                <a:hlinkClick r:id="rId4"/>
              </a:rPr>
              <a:t>https://bit.ly/4j8QSIA</a:t>
            </a:r>
            <a:r>
              <a:rPr lang="en-US" dirty="0"/>
              <a:t> </a:t>
            </a:r>
          </a:p>
        </p:txBody>
      </p:sp>
    </p:spTree>
    <p:extLst>
      <p:ext uri="{BB962C8B-B14F-4D97-AF65-F5344CB8AC3E}">
        <p14:creationId xmlns:p14="http://schemas.microsoft.com/office/powerpoint/2010/main" val="68393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9707B8-6B23-4EAD-AEEB-D5AA3654C310}"/>
              </a:ext>
            </a:extLst>
          </p:cNvPr>
          <p:cNvPicPr>
            <a:picLocks noChangeAspect="1"/>
          </p:cNvPicPr>
          <p:nvPr/>
        </p:nvPicPr>
        <p:blipFill>
          <a:blip r:embed="rId2"/>
          <a:stretch>
            <a:fillRect/>
          </a:stretch>
        </p:blipFill>
        <p:spPr>
          <a:xfrm>
            <a:off x="3434866" y="336426"/>
            <a:ext cx="4949252" cy="6185147"/>
          </a:xfrm>
          <a:prstGeom prst="rect">
            <a:avLst/>
          </a:prstGeom>
        </p:spPr>
      </p:pic>
      <p:pic>
        <p:nvPicPr>
          <p:cNvPr id="4" name="Picture 3">
            <a:extLst>
              <a:ext uri="{FF2B5EF4-FFF2-40B4-BE49-F238E27FC236}">
                <a16:creationId xmlns:a16="http://schemas.microsoft.com/office/drawing/2014/main" id="{5806EAD2-BE07-4D98-B5CE-91A7923C4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259" y="1891553"/>
            <a:ext cx="3003144" cy="2303548"/>
          </a:xfrm>
          <a:prstGeom prst="rect">
            <a:avLst/>
          </a:prstGeom>
        </p:spPr>
      </p:pic>
      <p:pic>
        <p:nvPicPr>
          <p:cNvPr id="5" name="Picture 4">
            <a:extLst>
              <a:ext uri="{FF2B5EF4-FFF2-40B4-BE49-F238E27FC236}">
                <a16:creationId xmlns:a16="http://schemas.microsoft.com/office/drawing/2014/main" id="{15AFD258-448A-4630-A294-644903AB1E4F}"/>
              </a:ext>
            </a:extLst>
          </p:cNvPr>
          <p:cNvPicPr>
            <a:picLocks noChangeAspect="1"/>
          </p:cNvPicPr>
          <p:nvPr/>
        </p:nvPicPr>
        <p:blipFill>
          <a:blip r:embed="rId4"/>
          <a:stretch>
            <a:fillRect/>
          </a:stretch>
        </p:blipFill>
        <p:spPr>
          <a:xfrm>
            <a:off x="8749553" y="1891553"/>
            <a:ext cx="3012141" cy="2114970"/>
          </a:xfrm>
          <a:prstGeom prst="rect">
            <a:avLst/>
          </a:prstGeom>
        </p:spPr>
      </p:pic>
    </p:spTree>
    <p:extLst>
      <p:ext uri="{BB962C8B-B14F-4D97-AF65-F5344CB8AC3E}">
        <p14:creationId xmlns:p14="http://schemas.microsoft.com/office/powerpoint/2010/main" val="2751084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C8BA-604E-C0FA-D297-3BBEE9519918}"/>
              </a:ext>
            </a:extLst>
          </p:cNvPr>
          <p:cNvSpPr>
            <a:spLocks noGrp="1"/>
          </p:cNvSpPr>
          <p:nvPr>
            <p:ph type="title"/>
          </p:nvPr>
        </p:nvSpPr>
        <p:spPr>
          <a:xfrm>
            <a:off x="838200" y="253397"/>
            <a:ext cx="10515600" cy="1273233"/>
          </a:xfrm>
        </p:spPr>
        <p:txBody>
          <a:bodyPr>
            <a:normAutofit/>
          </a:bodyPr>
          <a:lstStyle/>
          <a:p>
            <a:r>
              <a:rPr lang="en-US" sz="5000" b="1" dirty="0">
                <a:solidFill>
                  <a:srgbClr val="1D426C"/>
                </a:solidFill>
              </a:rPr>
              <a:t>Federal Marketplace Insurance</a:t>
            </a:r>
          </a:p>
        </p:txBody>
      </p:sp>
      <p:sp>
        <p:nvSpPr>
          <p:cNvPr id="3" name="Content Placeholder 2">
            <a:extLst>
              <a:ext uri="{FF2B5EF4-FFF2-40B4-BE49-F238E27FC236}">
                <a16:creationId xmlns:a16="http://schemas.microsoft.com/office/drawing/2014/main" id="{34BA9276-2FC0-5DC8-3760-8F07735AFDCB}"/>
              </a:ext>
            </a:extLst>
          </p:cNvPr>
          <p:cNvSpPr>
            <a:spLocks noGrp="1"/>
          </p:cNvSpPr>
          <p:nvPr>
            <p:ph idx="1"/>
          </p:nvPr>
        </p:nvSpPr>
        <p:spPr>
          <a:xfrm>
            <a:off x="773923" y="1407459"/>
            <a:ext cx="10515600" cy="5082987"/>
          </a:xfrm>
        </p:spPr>
        <p:txBody>
          <a:bodyPr>
            <a:noAutofit/>
          </a:bodyPr>
          <a:lstStyle/>
          <a:p>
            <a:pPr marL="0" indent="0">
              <a:buNone/>
            </a:pPr>
            <a:r>
              <a:rPr lang="en-US" sz="1600" dirty="0"/>
              <a:t>Health Insurance plans that are available through the Health Insurance Marketplace, found at Healthcare.gov, which was created due to the Affordable Care Act (ACA).</a:t>
            </a:r>
          </a:p>
          <a:p>
            <a:pPr marL="0" indent="0">
              <a:buNone/>
            </a:pPr>
            <a:r>
              <a:rPr lang="en-US" sz="1600" dirty="0"/>
              <a:t>This option allows you to see a variety of commercial health insurance plans, compare them based on price, benefits, and other features that may best fit your budget. </a:t>
            </a:r>
            <a:r>
              <a:rPr lang="en-US" sz="1600" dirty="0">
                <a:hlinkClick r:id="rId2">
                  <a:extLst>
                    <a:ext uri="{A12FA001-AC4F-418D-AE19-62706E023703}">
                      <ahyp:hlinkClr xmlns:ahyp="http://schemas.microsoft.com/office/drawing/2018/hyperlinkcolor" val="tx"/>
                    </a:ext>
                  </a:extLst>
                </a:hlinkClick>
              </a:rPr>
              <a:t>https://www.healthcare.gov/see-plans/#/</a:t>
            </a:r>
            <a:r>
              <a:rPr lang="en-US" sz="1600" dirty="0"/>
              <a:t> </a:t>
            </a:r>
          </a:p>
          <a:p>
            <a:pPr marL="0" indent="0">
              <a:buNone/>
            </a:pPr>
            <a:r>
              <a:rPr lang="en-US" sz="1600" b="1" dirty="0"/>
              <a:t>Eligibility</a:t>
            </a:r>
          </a:p>
          <a:p>
            <a:pPr lvl="1">
              <a:buFontTx/>
              <a:buChar char="-"/>
            </a:pPr>
            <a:r>
              <a:rPr lang="en-US" sz="1600" dirty="0"/>
              <a:t>Live in the United States			-   Be a U.S citizen or national (or be lawfully present)</a:t>
            </a:r>
          </a:p>
          <a:p>
            <a:pPr lvl="1">
              <a:buFontTx/>
              <a:buChar char="-"/>
            </a:pPr>
            <a:r>
              <a:rPr lang="en-US" sz="1600" dirty="0"/>
              <a:t>Not incarcerated			-   Not covered or eligible for any other insurance*</a:t>
            </a:r>
          </a:p>
          <a:p>
            <a:pPr>
              <a:spcAft>
                <a:spcPts val="750"/>
              </a:spcAft>
              <a:buNone/>
            </a:pPr>
            <a:r>
              <a:rPr lang="en-US" sz="2000" b="1" i="0" dirty="0">
                <a:effectLst/>
              </a:rPr>
              <a:t>Open Enrollment: ONLY during November 1 through December 15 for January coverage, and December 16-January 15 for a February 1</a:t>
            </a:r>
            <a:r>
              <a:rPr lang="en-US" sz="2000" b="1" i="0" baseline="30000" dirty="0">
                <a:effectLst/>
              </a:rPr>
              <a:t>st</a:t>
            </a:r>
            <a:r>
              <a:rPr lang="en-US" sz="2000" b="1" i="0" dirty="0">
                <a:effectLst/>
              </a:rPr>
              <a:t> start date.</a:t>
            </a:r>
          </a:p>
          <a:p>
            <a:pPr>
              <a:spcAft>
                <a:spcPts val="750"/>
              </a:spcAft>
              <a:buNone/>
            </a:pPr>
            <a:r>
              <a:rPr lang="en-US" sz="1600" b="1" i="0" dirty="0">
                <a:effectLst/>
              </a:rPr>
              <a:t>Special Enrollment Period</a:t>
            </a:r>
            <a:r>
              <a:rPr lang="en-US" sz="1600" b="0" i="0" dirty="0">
                <a:effectLst/>
              </a:rPr>
              <a:t>: This is the 60 days before or after a life changing event that occurs to your household.  This could include losing insurance coverage, death, birth, move, drastic income change, incarceration release. </a:t>
            </a:r>
            <a:r>
              <a:rPr lang="en-US" sz="1600" dirty="0"/>
              <a:t>It is 90 days if you lose your state coverage. </a:t>
            </a:r>
          </a:p>
          <a:p>
            <a:pPr>
              <a:spcAft>
                <a:spcPts val="750"/>
              </a:spcAft>
              <a:buNone/>
            </a:pPr>
            <a:r>
              <a:rPr lang="en-US" sz="1600" b="1" dirty="0"/>
              <a:t>Premium Tax Credit</a:t>
            </a:r>
            <a:r>
              <a:rPr lang="en-US" sz="1600" dirty="0"/>
              <a:t>: This is the monthly discount you receive off the price of your premiums based upon the income information you provide; up to 400%.  It is reconciled when you file your taxes the next year, which is required.  </a:t>
            </a:r>
          </a:p>
          <a:p>
            <a:pPr>
              <a:spcAft>
                <a:spcPts val="750"/>
              </a:spcAft>
              <a:buNone/>
            </a:pPr>
            <a:r>
              <a:rPr lang="en-US" sz="1600" b="1" dirty="0"/>
              <a:t>Cost Sharing Reductions</a:t>
            </a:r>
            <a:r>
              <a:rPr lang="en-US" sz="1600" dirty="0"/>
              <a:t>: Discounts on the applicant’s deductible, out of pocket max, co-insurance &amp; co-pays if a Silver plan is chosen. It is based upon your income and usually between 139-250% of poverty. </a:t>
            </a:r>
          </a:p>
          <a:p>
            <a:pPr>
              <a:spcAft>
                <a:spcPts val="750"/>
              </a:spcAft>
              <a:buNone/>
            </a:pPr>
            <a:r>
              <a:rPr lang="en-US" sz="1200" dirty="0"/>
              <a:t>*If eligible for other insurance, it can be deemed “unaffordable” if it is over a certain percentage of your income; this percentage changes annually. It is increasing to 10.77% of the household income in 2027. </a:t>
            </a:r>
          </a:p>
        </p:txBody>
      </p:sp>
    </p:spTree>
    <p:extLst>
      <p:ext uri="{BB962C8B-B14F-4D97-AF65-F5344CB8AC3E}">
        <p14:creationId xmlns:p14="http://schemas.microsoft.com/office/powerpoint/2010/main" val="2878709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7D1A-9CEF-DA43-B3E5-CF78E6397AF8}"/>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4E4FA95C-E036-424D-A8B0-F956C8E8AF1A}"/>
              </a:ext>
            </a:extLst>
          </p:cNvPr>
          <p:cNvPicPr>
            <a:picLocks noChangeAspect="1"/>
          </p:cNvPicPr>
          <p:nvPr/>
        </p:nvPicPr>
        <p:blipFill>
          <a:blip r:embed="rId2"/>
          <a:srcRect l="1088"/>
          <a:stretch>
            <a:fillRect/>
          </a:stretch>
        </p:blipFill>
        <p:spPr>
          <a:xfrm>
            <a:off x="421609" y="100348"/>
            <a:ext cx="11177331" cy="5813558"/>
          </a:xfrm>
          <a:prstGeom prst="rect">
            <a:avLst/>
          </a:prstGeom>
        </p:spPr>
      </p:pic>
      <p:sp>
        <p:nvSpPr>
          <p:cNvPr id="2" name="TextBox 1">
            <a:extLst>
              <a:ext uri="{FF2B5EF4-FFF2-40B4-BE49-F238E27FC236}">
                <a16:creationId xmlns:a16="http://schemas.microsoft.com/office/drawing/2014/main" id="{783A4A1A-A5CD-C381-3B92-2AD31C25A2A0}"/>
              </a:ext>
            </a:extLst>
          </p:cNvPr>
          <p:cNvSpPr txBox="1"/>
          <p:nvPr/>
        </p:nvSpPr>
        <p:spPr>
          <a:xfrm>
            <a:off x="1200150" y="5226784"/>
            <a:ext cx="10010775" cy="1508105"/>
          </a:xfrm>
          <a:prstGeom prst="rect">
            <a:avLst/>
          </a:prstGeom>
          <a:noFill/>
        </p:spPr>
        <p:txBody>
          <a:bodyPr wrap="square" rtlCol="0">
            <a:spAutoFit/>
          </a:bodyPr>
          <a:lstStyle/>
          <a:p>
            <a:r>
              <a:rPr lang="en-US" sz="2000" dirty="0"/>
              <a:t>All the programs we have discussed can be worked with a certified Indiana navigator.  </a:t>
            </a:r>
          </a:p>
          <a:p>
            <a:r>
              <a:rPr lang="en-US" sz="2000" dirty="0"/>
              <a:t>United Health Services has five navigators on staff; three that speak Spanish. </a:t>
            </a:r>
            <a:endParaRPr lang="en-US" sz="1200" dirty="0"/>
          </a:p>
          <a:p>
            <a:endParaRPr lang="en-US" sz="1200" dirty="0"/>
          </a:p>
          <a:p>
            <a:endParaRPr lang="en-US" sz="1200" dirty="0"/>
          </a:p>
          <a:p>
            <a:r>
              <a:rPr lang="en-US" sz="1400" dirty="0"/>
              <a:t>Those seeking waivers should either call Real Services or the Bureau of Disability Services. </a:t>
            </a:r>
          </a:p>
          <a:p>
            <a:r>
              <a:rPr lang="en-US" sz="1400" dirty="0"/>
              <a:t>Medicare plan choices should meet with a SHIP counselor: https://www.in.gov/ship/</a:t>
            </a:r>
          </a:p>
        </p:txBody>
      </p:sp>
    </p:spTree>
    <p:extLst>
      <p:ext uri="{BB962C8B-B14F-4D97-AF65-F5344CB8AC3E}">
        <p14:creationId xmlns:p14="http://schemas.microsoft.com/office/powerpoint/2010/main" val="578488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5C2F-D369-A88F-6241-CEE27A0C03D0}"/>
              </a:ext>
            </a:extLst>
          </p:cNvPr>
          <p:cNvSpPr>
            <a:spLocks noGrp="1"/>
          </p:cNvSpPr>
          <p:nvPr>
            <p:ph type="title"/>
          </p:nvPr>
        </p:nvSpPr>
        <p:spPr>
          <a:xfrm>
            <a:off x="838200" y="91441"/>
            <a:ext cx="10515600" cy="548640"/>
          </a:xfrm>
        </p:spPr>
        <p:txBody>
          <a:bodyPr>
            <a:normAutofit fontScale="90000"/>
          </a:bodyPr>
          <a:lstStyle/>
          <a:p>
            <a:pPr algn="ctr"/>
            <a:r>
              <a:rPr lang="en-US" b="1" dirty="0">
                <a:solidFill>
                  <a:srgbClr val="1D426C"/>
                </a:solidFill>
              </a:rPr>
              <a:t>Our Other  Programs &amp; Contacts</a:t>
            </a:r>
          </a:p>
        </p:txBody>
      </p:sp>
      <p:sp>
        <p:nvSpPr>
          <p:cNvPr id="3" name="Content Placeholder 2">
            <a:extLst>
              <a:ext uri="{FF2B5EF4-FFF2-40B4-BE49-F238E27FC236}">
                <a16:creationId xmlns:a16="http://schemas.microsoft.com/office/drawing/2014/main" id="{2CE3D300-FA5B-8FD7-BBFF-434A15F9B4A2}"/>
              </a:ext>
            </a:extLst>
          </p:cNvPr>
          <p:cNvSpPr>
            <a:spLocks noGrp="1"/>
          </p:cNvSpPr>
          <p:nvPr>
            <p:ph sz="half" idx="1"/>
          </p:nvPr>
        </p:nvSpPr>
        <p:spPr>
          <a:xfrm>
            <a:off x="137160" y="847291"/>
            <a:ext cx="7839456" cy="6126478"/>
          </a:xfrm>
        </p:spPr>
        <p:txBody>
          <a:bodyPr>
            <a:normAutofit fontScale="70000" lnSpcReduction="20000"/>
          </a:bodyPr>
          <a:lstStyle/>
          <a:p>
            <a:pPr marL="0" indent="0">
              <a:spcAft>
                <a:spcPts val="750"/>
              </a:spcAft>
              <a:buNone/>
            </a:pPr>
            <a:r>
              <a:rPr lang="en-US" b="1" i="0" dirty="0">
                <a:solidFill>
                  <a:srgbClr val="333333"/>
                </a:solidFill>
                <a:effectLst/>
              </a:rPr>
              <a:t>Breast </a:t>
            </a:r>
            <a:r>
              <a:rPr lang="en-US" b="1" dirty="0">
                <a:solidFill>
                  <a:srgbClr val="333333"/>
                </a:solidFill>
              </a:rPr>
              <a:t>Health Programs &amp; BCCP</a:t>
            </a:r>
          </a:p>
          <a:p>
            <a:pPr lvl="1">
              <a:spcAft>
                <a:spcPts val="750"/>
              </a:spcAft>
            </a:pPr>
            <a:r>
              <a:rPr lang="en-US" sz="2300" b="0" i="0" dirty="0">
                <a:solidFill>
                  <a:srgbClr val="333333"/>
                </a:solidFill>
                <a:effectLst/>
              </a:rPr>
              <a:t>In coordination with local hospitals and healthcare providers, the Breast Health Programs facilitate community, state, and federal funds to provide free mammography and diagnostic services for medically underserved or uninsured women in the community.</a:t>
            </a:r>
            <a:endParaRPr lang="en-US" sz="2300" dirty="0">
              <a:solidFill>
                <a:srgbClr val="333333"/>
              </a:solidFill>
            </a:endParaRPr>
          </a:p>
          <a:p>
            <a:pPr marL="0" indent="0">
              <a:spcAft>
                <a:spcPts val="750"/>
              </a:spcAft>
              <a:buNone/>
            </a:pPr>
            <a:r>
              <a:rPr lang="en-US" b="1" i="0" dirty="0">
                <a:solidFill>
                  <a:srgbClr val="333333"/>
                </a:solidFill>
                <a:effectLst/>
              </a:rPr>
              <a:t>Community Services with All Deaf (CSAD)</a:t>
            </a:r>
          </a:p>
          <a:p>
            <a:pPr lvl="1">
              <a:spcAft>
                <a:spcPts val="750"/>
              </a:spcAft>
            </a:pPr>
            <a:r>
              <a:rPr lang="en-US" sz="2300" dirty="0">
                <a:solidFill>
                  <a:srgbClr val="333333"/>
                </a:solidFill>
              </a:rPr>
              <a:t>C</a:t>
            </a:r>
            <a:r>
              <a:rPr lang="en-US" sz="2300" b="0" i="0" dirty="0">
                <a:solidFill>
                  <a:srgbClr val="333333"/>
                </a:solidFill>
                <a:effectLst/>
              </a:rPr>
              <a:t>oordinates ASL interpreting services, as well as provide case management and advocacy for the Deaf and Hard of Hearing community in our area. CSAD also provides community sign language classes and in-service training. </a:t>
            </a:r>
            <a:r>
              <a:rPr lang="en-US" sz="2300" i="1" dirty="0">
                <a:solidFill>
                  <a:srgbClr val="333333"/>
                </a:solidFill>
                <a:effectLst/>
              </a:rPr>
              <a:t>Serves northern Indiana and southwest Michigan. </a:t>
            </a:r>
          </a:p>
          <a:p>
            <a:pPr marL="0" indent="0">
              <a:spcAft>
                <a:spcPts val="750"/>
              </a:spcAft>
              <a:buNone/>
            </a:pPr>
            <a:r>
              <a:rPr lang="en-US" b="1" i="0" dirty="0">
                <a:solidFill>
                  <a:srgbClr val="333333"/>
                </a:solidFill>
                <a:effectLst/>
              </a:rPr>
              <a:t>Diabetes Resource Center</a:t>
            </a:r>
          </a:p>
          <a:p>
            <a:pPr lvl="1">
              <a:spcAft>
                <a:spcPts val="750"/>
              </a:spcAft>
            </a:pPr>
            <a:r>
              <a:rPr lang="en-US" sz="2300" b="0" i="0" dirty="0">
                <a:solidFill>
                  <a:srgbClr val="333333"/>
                </a:solidFill>
                <a:effectLst/>
              </a:rPr>
              <a:t>Works one on one with those in need of help get access to healthcare especially their diabetic medication and supplies. Our goal is to take care of the immediate crisis and then assist our clients into long term, stable solutions. Formerly known as the Diabetes Association of St. Joseph County and the Diabetes Education Center.</a:t>
            </a:r>
          </a:p>
          <a:p>
            <a:pPr marL="0" indent="0">
              <a:spcAft>
                <a:spcPts val="750"/>
              </a:spcAft>
              <a:buNone/>
            </a:pPr>
            <a:r>
              <a:rPr lang="en-US" b="1" i="0" dirty="0">
                <a:solidFill>
                  <a:srgbClr val="333333"/>
                </a:solidFill>
                <a:effectLst/>
              </a:rPr>
              <a:t>Suicide Prevention Center</a:t>
            </a:r>
          </a:p>
          <a:p>
            <a:pPr lvl="1">
              <a:spcAft>
                <a:spcPts val="750"/>
              </a:spcAft>
            </a:pPr>
            <a:r>
              <a:rPr lang="en-US" sz="2300" dirty="0">
                <a:solidFill>
                  <a:srgbClr val="333333"/>
                </a:solidFill>
              </a:rPr>
              <a:t>Provides programs to prevent suicide through education, trainings, and community-wide awareness. This program also offers compassionate grief support and resources to those who have lost a loved one to suicide. Its mission is to reduce the stigma associated with suicide and to achieve zero suicides in Indiana. </a:t>
            </a:r>
          </a:p>
          <a:p>
            <a:pPr marL="914400" lvl="2" indent="0">
              <a:spcAft>
                <a:spcPts val="750"/>
              </a:spcAft>
              <a:buNone/>
            </a:pPr>
            <a:r>
              <a:rPr lang="en-US" sz="2300" dirty="0">
                <a:solidFill>
                  <a:srgbClr val="333333"/>
                </a:solidFill>
              </a:rPr>
              <a:t>- Yellow Ribbon Suicide Prevention for Youth, QPR Training, Applied Suicide Intervention Skills Training(ASIST)</a:t>
            </a:r>
            <a:endParaRPr lang="en-US" sz="2300" b="0" i="0" dirty="0">
              <a:solidFill>
                <a:srgbClr val="333333"/>
              </a:solidFill>
              <a:effectLst/>
            </a:endParaRPr>
          </a:p>
          <a:p>
            <a:pPr marL="457200" lvl="1" indent="0">
              <a:spcAft>
                <a:spcPts val="750"/>
              </a:spcAft>
              <a:buNone/>
            </a:pPr>
            <a:endParaRPr lang="en-US" b="0" i="0" dirty="0">
              <a:solidFill>
                <a:srgbClr val="333333"/>
              </a:solidFill>
              <a:effectLst/>
            </a:endParaRPr>
          </a:p>
          <a:p>
            <a:pPr marL="514350" indent="-514350">
              <a:buFont typeface="+mj-lt"/>
              <a:buAutoNum type="arabicPeriod"/>
            </a:pPr>
            <a:endParaRPr lang="en-US" dirty="0"/>
          </a:p>
        </p:txBody>
      </p:sp>
      <p:sp>
        <p:nvSpPr>
          <p:cNvPr id="5" name="TextBox 4">
            <a:extLst>
              <a:ext uri="{FF2B5EF4-FFF2-40B4-BE49-F238E27FC236}">
                <a16:creationId xmlns:a16="http://schemas.microsoft.com/office/drawing/2014/main" id="{89EF1725-0968-6526-0C7F-1B745A973833}"/>
              </a:ext>
            </a:extLst>
          </p:cNvPr>
          <p:cNvSpPr txBox="1"/>
          <p:nvPr/>
        </p:nvSpPr>
        <p:spPr>
          <a:xfrm>
            <a:off x="7970520" y="819862"/>
            <a:ext cx="4126992" cy="1323439"/>
          </a:xfrm>
          <a:prstGeom prst="rect">
            <a:avLst/>
          </a:prstGeom>
          <a:noFill/>
          <a:ln>
            <a:solidFill>
              <a:schemeClr val="tx1"/>
            </a:solidFill>
          </a:ln>
        </p:spPr>
        <p:txBody>
          <a:bodyPr wrap="square" rtlCol="0">
            <a:spAutoFit/>
          </a:bodyPr>
          <a:lstStyle/>
          <a:p>
            <a:r>
              <a:rPr lang="en-US" sz="1600" b="1" dirty="0"/>
              <a:t>BCCP North &amp; Central </a:t>
            </a:r>
          </a:p>
          <a:p>
            <a:r>
              <a:rPr lang="en-US" sz="1600" b="1" dirty="0"/>
              <a:t>Regional Coordinator: Lauren D. Gorski</a:t>
            </a:r>
          </a:p>
          <a:p>
            <a:r>
              <a:rPr lang="en-US" sz="1600" b="1" dirty="0"/>
              <a:t>Ldietz@uhs-in.org</a:t>
            </a:r>
          </a:p>
          <a:p>
            <a:r>
              <a:rPr lang="en-US" sz="1600" b="1" dirty="0"/>
              <a:t>Direct Line/English: 574-314-5422 </a:t>
            </a:r>
            <a:r>
              <a:rPr lang="en-US" sz="1600" b="1" i="0" dirty="0">
                <a:solidFill>
                  <a:srgbClr val="333333"/>
                </a:solidFill>
                <a:effectLst/>
              </a:rPr>
              <a:t>Spanish:574-314-5432, Kgarcia@uhs-in.org</a:t>
            </a:r>
            <a:endParaRPr lang="en-US" sz="1600" b="1" dirty="0"/>
          </a:p>
        </p:txBody>
      </p:sp>
      <p:sp>
        <p:nvSpPr>
          <p:cNvPr id="6" name="TextBox 5">
            <a:extLst>
              <a:ext uri="{FF2B5EF4-FFF2-40B4-BE49-F238E27FC236}">
                <a16:creationId xmlns:a16="http://schemas.microsoft.com/office/drawing/2014/main" id="{548A7079-FAAA-E516-699F-9DBCE9C6AC18}"/>
              </a:ext>
            </a:extLst>
          </p:cNvPr>
          <p:cNvSpPr txBox="1"/>
          <p:nvPr/>
        </p:nvSpPr>
        <p:spPr>
          <a:xfrm>
            <a:off x="7979664" y="2310836"/>
            <a:ext cx="4114800" cy="1077218"/>
          </a:xfrm>
          <a:prstGeom prst="rect">
            <a:avLst/>
          </a:prstGeom>
          <a:noFill/>
          <a:ln>
            <a:solidFill>
              <a:schemeClr val="tx1"/>
            </a:solidFill>
          </a:ln>
        </p:spPr>
        <p:txBody>
          <a:bodyPr wrap="square" rtlCol="0">
            <a:spAutoFit/>
          </a:bodyPr>
          <a:lstStyle/>
          <a:p>
            <a:r>
              <a:rPr lang="en-US" sz="1600" b="1" dirty="0"/>
              <a:t>CSAD</a:t>
            </a:r>
          </a:p>
          <a:p>
            <a:r>
              <a:rPr lang="en-US" sz="1600" b="1" dirty="0"/>
              <a:t>Director: Shanna Montavon- 574-514-8431 </a:t>
            </a:r>
          </a:p>
          <a:p>
            <a:r>
              <a:rPr lang="en-US" sz="1600" b="1" dirty="0"/>
              <a:t>Smontavon@uhs-in.org</a:t>
            </a:r>
          </a:p>
          <a:p>
            <a:r>
              <a:rPr lang="en-US" sz="1600" b="1" dirty="0"/>
              <a:t>Assistant: Christie Maurer- 574-220-2058</a:t>
            </a:r>
          </a:p>
        </p:txBody>
      </p:sp>
      <p:sp>
        <p:nvSpPr>
          <p:cNvPr id="7" name="TextBox 6">
            <a:extLst>
              <a:ext uri="{FF2B5EF4-FFF2-40B4-BE49-F238E27FC236}">
                <a16:creationId xmlns:a16="http://schemas.microsoft.com/office/drawing/2014/main" id="{C907EE48-873A-7135-124A-E3930BA4C9ED}"/>
              </a:ext>
            </a:extLst>
          </p:cNvPr>
          <p:cNvSpPr txBox="1"/>
          <p:nvPr/>
        </p:nvSpPr>
        <p:spPr>
          <a:xfrm>
            <a:off x="7970520" y="3899486"/>
            <a:ext cx="4114800" cy="830997"/>
          </a:xfrm>
          <a:prstGeom prst="rect">
            <a:avLst/>
          </a:prstGeom>
          <a:noFill/>
          <a:ln>
            <a:solidFill>
              <a:schemeClr val="tx1"/>
            </a:solidFill>
          </a:ln>
        </p:spPr>
        <p:txBody>
          <a:bodyPr wrap="square" rtlCol="0">
            <a:spAutoFit/>
          </a:bodyPr>
          <a:lstStyle/>
          <a:p>
            <a:r>
              <a:rPr lang="en-US" sz="1600" b="1" dirty="0"/>
              <a:t>Diabetes - Program Coordinator </a:t>
            </a:r>
          </a:p>
          <a:p>
            <a:r>
              <a:rPr lang="en-US" sz="1600" b="1" dirty="0"/>
              <a:t>Lauren Dietz Gorski 574-314-5422</a:t>
            </a:r>
          </a:p>
          <a:p>
            <a:r>
              <a:rPr lang="en-US" sz="1600" b="1" dirty="0"/>
              <a:t>Ldietz@uhs-in.org</a:t>
            </a:r>
          </a:p>
        </p:txBody>
      </p:sp>
      <p:sp>
        <p:nvSpPr>
          <p:cNvPr id="8" name="TextBox 7">
            <a:extLst>
              <a:ext uri="{FF2B5EF4-FFF2-40B4-BE49-F238E27FC236}">
                <a16:creationId xmlns:a16="http://schemas.microsoft.com/office/drawing/2014/main" id="{073371FD-8D0E-C547-A4B4-FEE425FDB283}"/>
              </a:ext>
            </a:extLst>
          </p:cNvPr>
          <p:cNvSpPr txBox="1"/>
          <p:nvPr/>
        </p:nvSpPr>
        <p:spPr>
          <a:xfrm>
            <a:off x="7940040" y="5144239"/>
            <a:ext cx="4114800" cy="830997"/>
          </a:xfrm>
          <a:prstGeom prst="rect">
            <a:avLst/>
          </a:prstGeom>
          <a:noFill/>
          <a:ln>
            <a:solidFill>
              <a:schemeClr val="tx1"/>
            </a:solidFill>
          </a:ln>
        </p:spPr>
        <p:txBody>
          <a:bodyPr wrap="square" rtlCol="0">
            <a:spAutoFit/>
          </a:bodyPr>
          <a:lstStyle/>
          <a:p>
            <a:r>
              <a:rPr lang="en-US" sz="1600" b="1" dirty="0"/>
              <a:t>Director : Kent Laudeman</a:t>
            </a:r>
          </a:p>
          <a:p>
            <a:r>
              <a:rPr lang="en-US" sz="1600" b="1" i="0" dirty="0">
                <a:solidFill>
                  <a:srgbClr val="333333"/>
                </a:solidFill>
                <a:effectLst/>
                <a:latin typeface="Helvetica Neue"/>
              </a:rPr>
              <a:t> </a:t>
            </a:r>
            <a:r>
              <a:rPr lang="en-US" sz="1600" b="1" i="0" dirty="0">
                <a:solidFill>
                  <a:srgbClr val="333333"/>
                </a:solidFill>
                <a:effectLst/>
              </a:rPr>
              <a:t>574-314-5426 ext. 120</a:t>
            </a:r>
          </a:p>
          <a:p>
            <a:r>
              <a:rPr lang="en-US" sz="1600" b="1" dirty="0"/>
              <a:t>Klaudeman@uhs-in.org</a:t>
            </a:r>
          </a:p>
        </p:txBody>
      </p:sp>
    </p:spTree>
    <p:extLst>
      <p:ext uri="{BB962C8B-B14F-4D97-AF65-F5344CB8AC3E}">
        <p14:creationId xmlns:p14="http://schemas.microsoft.com/office/powerpoint/2010/main" val="2227888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760109F5-2D35-455B-8DF6-26E7261CA6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2001" y="296540"/>
            <a:ext cx="8325411" cy="25803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660E06E-36A9-43C3-9E13-3BB8516777CA}"/>
              </a:ext>
            </a:extLst>
          </p:cNvPr>
          <p:cNvSpPr txBox="1"/>
          <p:nvPr/>
        </p:nvSpPr>
        <p:spPr>
          <a:xfrm>
            <a:off x="2922493" y="3099177"/>
            <a:ext cx="8021732" cy="2523768"/>
          </a:xfrm>
          <a:prstGeom prst="rect">
            <a:avLst/>
          </a:prstGeom>
          <a:noFill/>
        </p:spPr>
        <p:txBody>
          <a:bodyPr wrap="square">
            <a:spAutoFit/>
          </a:bodyPr>
          <a:lstStyle/>
          <a:p>
            <a:pPr algn="l"/>
            <a:r>
              <a:rPr lang="en-US" sz="4400" b="1" dirty="0">
                <a:solidFill>
                  <a:srgbClr val="0C64C0"/>
                </a:solidFill>
                <a:effectLst/>
                <a:latin typeface="Aptos"/>
              </a:rPr>
              <a:t>Ed Bassler</a:t>
            </a:r>
          </a:p>
          <a:p>
            <a:pPr algn="l"/>
            <a:r>
              <a:rPr lang="en-US" sz="3800" b="1" dirty="0">
                <a:solidFill>
                  <a:srgbClr val="0C64C0"/>
                </a:solidFill>
                <a:effectLst/>
                <a:latin typeface="Aptos"/>
              </a:rPr>
              <a:t>Executive Director</a:t>
            </a:r>
          </a:p>
          <a:p>
            <a:pPr algn="l"/>
            <a:r>
              <a:rPr lang="en-US" sz="3800" b="1" dirty="0">
                <a:solidFill>
                  <a:srgbClr val="0C64C0"/>
                </a:solidFill>
                <a:effectLst/>
                <a:latin typeface="Aptos"/>
              </a:rPr>
              <a:t>O: 574-314-5423 / C: 716-868-7070</a:t>
            </a:r>
          </a:p>
          <a:p>
            <a:pPr algn="l"/>
            <a:r>
              <a:rPr lang="en-US" sz="3800" b="1" dirty="0">
                <a:solidFill>
                  <a:srgbClr val="0C64C0"/>
                </a:solidFill>
                <a:latin typeface="Aptos"/>
              </a:rPr>
              <a:t>ebassler@uhs-in.org</a:t>
            </a:r>
            <a:endParaRPr lang="en-US" sz="3800" b="1" dirty="0">
              <a:solidFill>
                <a:srgbClr val="0C64C0"/>
              </a:solidFill>
              <a:effectLst/>
              <a:latin typeface="Aptos"/>
            </a:endParaRPr>
          </a:p>
        </p:txBody>
      </p:sp>
      <p:sp>
        <p:nvSpPr>
          <p:cNvPr id="10" name="TextBox 9">
            <a:extLst>
              <a:ext uri="{FF2B5EF4-FFF2-40B4-BE49-F238E27FC236}">
                <a16:creationId xmlns:a16="http://schemas.microsoft.com/office/drawing/2014/main" id="{CF0887A5-C8C4-4A48-BF1A-387827DF04AA}"/>
              </a:ext>
            </a:extLst>
          </p:cNvPr>
          <p:cNvSpPr txBox="1"/>
          <p:nvPr/>
        </p:nvSpPr>
        <p:spPr>
          <a:xfrm>
            <a:off x="4092388" y="5853574"/>
            <a:ext cx="4007223" cy="707886"/>
          </a:xfrm>
          <a:prstGeom prst="rect">
            <a:avLst/>
          </a:prstGeom>
          <a:noFill/>
        </p:spPr>
        <p:txBody>
          <a:bodyPr wrap="square">
            <a:spAutoFit/>
          </a:bodyPr>
          <a:lstStyle/>
          <a:p>
            <a:r>
              <a:rPr lang="en-US" sz="4000" dirty="0">
                <a:hlinkClick r:id="rId3"/>
              </a:rPr>
              <a:t>https://uhs-in.org</a:t>
            </a:r>
            <a:r>
              <a:rPr lang="en-US" sz="4000" dirty="0"/>
              <a:t> </a:t>
            </a:r>
          </a:p>
        </p:txBody>
      </p:sp>
    </p:spTree>
    <p:extLst>
      <p:ext uri="{BB962C8B-B14F-4D97-AF65-F5344CB8AC3E}">
        <p14:creationId xmlns:p14="http://schemas.microsoft.com/office/powerpoint/2010/main" val="1504951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TotalTime>
  <Words>2638</Words>
  <Application>Microsoft Office PowerPoint</Application>
  <PresentationFormat>Widescreen</PresentationFormat>
  <Paragraphs>152</Paragraphs>
  <Slides>26</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Aptos</vt:lpstr>
      <vt:lpstr>Aptos Display</vt:lpstr>
      <vt:lpstr>Arial</vt:lpstr>
      <vt:lpstr>Calibri</vt:lpstr>
      <vt:lpstr>Calibri Light</vt:lpstr>
      <vt:lpstr>Helvetica Neue</vt:lpstr>
      <vt:lpstr>Office Theme</vt:lpstr>
      <vt:lpstr>1_Office Theme</vt:lpstr>
      <vt:lpstr>PowerPoint Presentation</vt:lpstr>
      <vt:lpstr>United Health Services</vt:lpstr>
      <vt:lpstr>Indiana Health Coverage Programs (IHCP)</vt:lpstr>
      <vt:lpstr>Medicaid  All exempt from the work requirements. </vt:lpstr>
      <vt:lpstr>Other Coverage Programs   All exempt from the work requirements. </vt:lpstr>
      <vt:lpstr>Hoosier Healthwise  All exempt from the work requirements. </vt:lpstr>
      <vt:lpstr>Healthy Indiana Plan</vt:lpstr>
      <vt:lpstr>How can we find out if someone has coverage?</vt:lpstr>
      <vt:lpstr>What is changing?    This is what we know today.   </vt:lpstr>
      <vt:lpstr>  </vt:lpstr>
      <vt:lpstr>PowerPoint Presentation</vt:lpstr>
      <vt:lpstr>PowerPoint Presentation</vt:lpstr>
      <vt:lpstr>PowerPoint Presentation</vt:lpstr>
      <vt:lpstr>PowerPoint Presentation</vt:lpstr>
      <vt:lpstr>Medically Frail Exemption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Federal Marketplace Insurance</vt:lpstr>
      <vt:lpstr>PowerPoint Presentation</vt:lpstr>
      <vt:lpstr>Our Other  Programs &amp; Contacts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Bassler</dc:creator>
  <cp:lastModifiedBy>Ed Bassler</cp:lastModifiedBy>
  <cp:revision>35</cp:revision>
  <dcterms:created xsi:type="dcterms:W3CDTF">2026-09-09T12:15:06Z</dcterms:created>
  <dcterms:modified xsi:type="dcterms:W3CDTF">2026-09-21T14:39:50Z</dcterms:modified>
</cp:coreProperties>
</file>